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</p:sldIdLst>
  <p:sldSz cx="12192000" cy="6858000"/>
  <p:notesSz cx="9144000" cy="6858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5165" autoAdjust="0"/>
  </p:normalViewPr>
  <p:slideViewPr>
    <p:cSldViewPr snapToGrid="0">
      <p:cViewPr varScale="1">
        <p:scale>
          <a:sx n="86" d="100"/>
          <a:sy n="86" d="100"/>
        </p:scale>
        <p:origin x="1536" y="55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2112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6E289E2C-D5B4-4682-BDEB-BA72C502AC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06B3D57-F3EA-41CE-9A30-5C4D752556A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B7A1E-79C6-41EE-9BB5-1B615074391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AEF55E1-5916-4A60-B13B-5E1B660C875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483596D-AA06-41D0-ABB0-991361C2B6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FD92B8-AA88-4D4C-BE3F-CF4BBF5FEE2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56594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98CE2F-96CE-4123-9B00-9F199D00AD92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418DC8-13D4-49A4-8FE0-2104392C17F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406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E5AEE1-FEC0-4C7A-AC00-F9F02D320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B466EA9-2A27-48B5-B763-3A7EB61D8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25BC527-17D3-438F-A29F-2F4084E89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03715C8-C235-40E3-BFE7-8748BD5A6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A015A3-AC41-4F26-9372-A26BE205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461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B8C1AA3-F4FC-4324-B212-06F35B4B2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2DF297-BBAE-4A9C-9679-92198E0F21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5819D8-1376-44C3-9AF9-524CB6875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3372961-610F-4C37-B3D5-653A95914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4A6D799-01DA-4890-9A99-AA4A74BF26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039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E2F8675-7777-4931-AB97-D19089B7D8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4A5A4E6-0689-4E5F-A7AC-855E7326B9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060C0E-EE84-4F76-9C8B-15088BB334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9C5B6A6-4D96-468E-9AD7-A37A3FC03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9CC4603-9A8D-47E7-B518-F9149F181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2769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8DF196-55C8-4651-9898-974774813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EBB6ED-8A66-4AE9-BDD1-BA96157753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4CF14E-9628-4C76-8953-F8C24AA32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5EC836E-CE1D-47DB-AC8C-301C563F2E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7A5911E-FFD9-405D-A4D2-D40250B26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649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A1E87E7-DA80-46AF-9CC7-85C5D4831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AC9EB90-29C0-4527-A646-D2B6151194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4E1264D-7AE0-4709-9AC7-62FCFC7F59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695E48-7661-4D54-B2AF-78AE3CAE25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807D15-F47D-499B-9B57-251DF2F02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5255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95360D-4301-4D1E-84C8-6E8A51CDE7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654366-7877-494E-9FA5-E943490491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69BF02-C9E2-4019-BD0D-1D4E8020ED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ABF6A0-72E9-4206-8BAC-BCA943F64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C52617B-504C-4490-AE1F-9DC38A87E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A3B47AF-F7CA-494A-86BC-9A6EE340B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2645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B11FF0F-5628-474B-A969-ED5F179C6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58545CF-6699-420F-9D3B-D3E8E18197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F55B7E9-9991-4FD3-A8B6-092F0B1A0F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075AF27-C4C9-40E1-AC19-6213484DB33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2155CE9-3692-4486-A18C-95542F1740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E6FAF55-76C8-4B43-91EC-0FF75DBD2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251CC616-DE19-4989-9D52-764F1787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5819EE2-6B2A-473F-8E18-13B0B5881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1229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740382-603D-42F2-8979-8D55D42F8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2A8C69C9-BEE0-4D5B-9616-661BFE11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728EA5B0-E212-4D6F-934F-0625B3B09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27FD1B3-67D6-45E2-9E4E-0F2FBC961F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169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1144C94-6209-4B9D-970F-91D012E78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7E9741C-F192-4FCF-AAAD-4C02B21D8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08886FB-DA50-4E64-B1DF-01750230D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0714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5DCE0B-BAF5-4552-A66E-0C62B660C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81CEC7-E0FA-454D-93FE-D9A2CE8216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BB3B8CC-6E6A-4E7C-AA5A-A3D565EC57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53775E5-6D89-499B-987F-EDD208558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8B1D7C4-5958-452F-9DA0-645431A53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742F82-B1A4-41D3-98DE-534FC4E6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284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CC78B-FD83-4FA9-8AC0-DAAE6E1FD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DAABCFF5-8674-458E-BD64-DB83D731AC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23F4D51-9786-461C-A7BA-16BBC5A6BC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77FE9A-8B32-45A1-98D0-81DA71B64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64146BE-3E15-4AF9-BA62-E02ABE1D8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71DBA57-479D-495F-AD75-E73B447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6737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466C1E1-504A-4DBB-B1D7-BA71B63F2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4E79694-874A-41E5-A446-DD0A5D4D0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0BE8988-0229-47E6-95AB-90883D032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1833DE-A9DF-46C6-9669-E664473D2415}" type="datetimeFigureOut">
              <a:rPr lang="cs-CZ" smtClean="0"/>
              <a:t>09.10.2024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D9068B5-1A4B-4220-B7C6-5FF8C438CF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08539D-4022-4CA1-A4AC-2C49E2857E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0C5F98-1807-4224-B38C-E26C52E1ACE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248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Nadpis 25">
            <a:extLst>
              <a:ext uri="{FF2B5EF4-FFF2-40B4-BE49-F238E27FC236}">
                <a16:creationId xmlns:a16="http://schemas.microsoft.com/office/drawing/2014/main" id="{B4CFC86D-5C2F-4224-AE7A-818366B18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Směrnice SR o bydlení farářů a jáhnů</a:t>
            </a:r>
          </a:p>
        </p:txBody>
      </p:sp>
      <p:sp>
        <p:nvSpPr>
          <p:cNvPr id="27" name="Zástupný obsah 26">
            <a:extLst>
              <a:ext uri="{FF2B5EF4-FFF2-40B4-BE49-F238E27FC236}">
                <a16:creationId xmlns:a16="http://schemas.microsoft.com/office/drawing/2014/main" id="{DE7EC261-C625-4EC5-B1E6-EF2A3395A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915650" cy="4565650"/>
          </a:xfrm>
        </p:spPr>
        <p:txBody>
          <a:bodyPr>
            <a:normAutofit/>
          </a:bodyPr>
          <a:lstStyle/>
          <a:p>
            <a:r>
              <a:rPr lang="cs-CZ" dirty="0"/>
              <a:t>Výše nájemného odráží služební charakter kazatelského bytu</a:t>
            </a:r>
          </a:p>
          <a:p>
            <a:r>
              <a:rPr lang="cs-CZ" dirty="0"/>
              <a:t>Odpovídá nájemnému v místně příslušných obecních bytech.</a:t>
            </a:r>
          </a:p>
          <a:p>
            <a:r>
              <a:rPr lang="cs-CZ" dirty="0"/>
              <a:t>Je upraveno nájemní smlouvou.</a:t>
            </a:r>
          </a:p>
          <a:p>
            <a:r>
              <a:rPr lang="cs-CZ" dirty="0"/>
              <a:t>Nájemní smlouvy musí být upraveny do 30.6.2025 s účinností k 1.7.2025</a:t>
            </a:r>
          </a:p>
          <a:p>
            <a:r>
              <a:rPr lang="cs-CZ" dirty="0"/>
              <a:t>Sbory kazatelům poskytují příplatek na bydlení</a:t>
            </a:r>
          </a:p>
          <a:p>
            <a:r>
              <a:rPr lang="cs-CZ" dirty="0"/>
              <a:t>Příplatek je vyplácen zaměstnavatelem ve mzdě</a:t>
            </a:r>
          </a:p>
          <a:p>
            <a:r>
              <a:rPr lang="cs-CZ" dirty="0"/>
              <a:t>Výši příplatku upravuje třístranná smlouva mezi farním sborem, kazatelem a zaměstnavatelem (povšechným sborem).</a:t>
            </a:r>
          </a:p>
          <a:p>
            <a:r>
              <a:rPr lang="cs-CZ" dirty="0"/>
              <a:t> Smlouvy musí být uzavřeny do 30.6.2025 s účinností k 1.7.2025</a:t>
            </a:r>
          </a:p>
        </p:txBody>
      </p:sp>
    </p:spTree>
    <p:extLst>
      <p:ext uri="{BB962C8B-B14F-4D97-AF65-F5344CB8AC3E}">
        <p14:creationId xmlns:p14="http://schemas.microsoft.com/office/powerpoint/2010/main" val="339067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72C12987-6C12-4278-807F-E8F06301B7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Způsob určení výše měsíčního nájemného</a:t>
            </a:r>
            <a:endParaRPr lang="cs-CZ" sz="2800" b="1" dirty="0"/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D69A03F3-14AE-4E6F-94E1-4BDA57C50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Základní výše nájemného je stanovena jako součin výměry bytu a ceny za m2.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ÚCK vždy do 31.1. zveřejní aktuální výši nájemného za 1 m2.</a:t>
            </a:r>
            <a:r>
              <a:rPr lang="cs-CZ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cs-CZ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(Měsíční nájemné se každoročně k 1. únoru valorizuje podle průměrné roční míry inflace za předchozí kalendářní rok zveřejněné Českým statistickým úřadem, max. však o 5 %.)</a:t>
            </a:r>
          </a:p>
          <a:p>
            <a:endParaRPr lang="cs-CZ" dirty="0"/>
          </a:p>
        </p:txBody>
      </p:sp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id="{304235B8-616D-4D81-ABBA-059EDF8B32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589928"/>
              </p:ext>
            </p:extLst>
          </p:nvPr>
        </p:nvGraphicFramePr>
        <p:xfrm>
          <a:off x="1276350" y="2800350"/>
          <a:ext cx="7915275" cy="21153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5262">
                  <a:extLst>
                    <a:ext uri="{9D8B030D-6E8A-4147-A177-3AD203B41FA5}">
                      <a16:colId xmlns:a16="http://schemas.microsoft.com/office/drawing/2014/main" val="102579516"/>
                    </a:ext>
                  </a:extLst>
                </a:gridCol>
                <a:gridCol w="4250013">
                  <a:extLst>
                    <a:ext uri="{9D8B030D-6E8A-4147-A177-3AD203B41FA5}">
                      <a16:colId xmlns:a16="http://schemas.microsoft.com/office/drawing/2014/main" val="1954586781"/>
                    </a:ext>
                  </a:extLst>
                </a:gridCol>
              </a:tblGrid>
              <a:tr h="264418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obec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nájemné pro r. 2024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2041172"/>
                  </a:ext>
                </a:extLst>
              </a:tr>
              <a:tr h="52883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méně než 1 000 obyvatel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39 Kč / m</a:t>
                      </a:r>
                      <a:r>
                        <a:rPr lang="cs-CZ" sz="1400" baseline="300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7367802"/>
                  </a:ext>
                </a:extLst>
              </a:tr>
              <a:tr h="264418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1 000 – 4 999 obyvatel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46 Kč / m</a:t>
                      </a:r>
                      <a:r>
                        <a:rPr lang="cs-CZ" sz="1400" baseline="300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1652916"/>
                  </a:ext>
                </a:extLst>
              </a:tr>
              <a:tr h="264418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5 000 – 9 999 obyvatel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59 Kč / m</a:t>
                      </a:r>
                      <a:r>
                        <a:rPr lang="cs-CZ" sz="1400" baseline="300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32077177"/>
                  </a:ext>
                </a:extLst>
              </a:tr>
              <a:tr h="528836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10 000 – 49 999 obyvatel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66 Kč / m</a:t>
                      </a:r>
                      <a:r>
                        <a:rPr lang="cs-CZ" sz="1400" baseline="30000">
                          <a:effectLst/>
                        </a:rPr>
                        <a:t>2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7436964"/>
                  </a:ext>
                </a:extLst>
              </a:tr>
              <a:tr h="264418">
                <a:tc>
                  <a:txBody>
                    <a:bodyPr/>
                    <a:lstStyle/>
                    <a:p>
                      <a:r>
                        <a:rPr lang="cs-CZ" sz="1400">
                          <a:effectLst/>
                        </a:rPr>
                        <a:t>50 000 a více obyvatel</a:t>
                      </a:r>
                      <a:endParaRPr lang="cs-CZ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cs-CZ" sz="1400" dirty="0">
                          <a:effectLst/>
                        </a:rPr>
                        <a:t>87 Kč / m</a:t>
                      </a:r>
                      <a:r>
                        <a:rPr lang="cs-CZ" sz="1400" baseline="30000" dirty="0">
                          <a:effectLst/>
                        </a:rPr>
                        <a:t>2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120849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9896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014637A1-82C9-4AF5-81F8-1CA4B88CC3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0075"/>
            <a:ext cx="10515600" cy="58102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Parametry</a:t>
            </a:r>
            <a:r>
              <a:rPr lang="cs-CZ" dirty="0"/>
              <a:t>:</a:t>
            </a:r>
          </a:p>
        </p:txBody>
      </p:sp>
      <p:sp>
        <p:nvSpPr>
          <p:cNvPr id="14" name="Zástupný obsah 13">
            <a:extLst>
              <a:ext uri="{FF2B5EF4-FFF2-40B4-BE49-F238E27FC236}">
                <a16:creationId xmlns:a16="http://schemas.microsoft.com/office/drawing/2014/main" id="{C8D70583-9E20-4852-96D1-DEDAFD28A1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3525"/>
            <a:ext cx="10515600" cy="4643438"/>
          </a:xfrm>
        </p:spPr>
        <p:txBody>
          <a:bodyPr>
            <a:normAutofit fontScale="92500" lnSpcReduction="10000"/>
          </a:bodyPr>
          <a:lstStyle/>
          <a:p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výše měsíčního nájemného bude navýšena o 25 %, jestliže se byt nachází v krajském městě a o 50 %, jestliže se nachází v hl. m. Praze.</a:t>
            </a:r>
          </a:p>
          <a:p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výše měsíčního nájemného bude navýšena o 25 %, jestliže byt užívají dlouhodobě k bydlení spolu s farářem či jáhnem i jiné osoby než jeho manželka/manžel, příbuzní v řadě přímé nebo jiné osoby blízké. </a:t>
            </a:r>
          </a:p>
          <a:p>
            <a:pPr algn="just"/>
            <a:r>
              <a:rPr lang="cs-CZ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Základní výše měsíčního nájemného bude snížena vždy o 25 % při splnění každé jednotlivé podmínky, jestliže</a:t>
            </a:r>
          </a:p>
          <a:p>
            <a:pPr marL="742950" lvl="1" indent="-285750" algn="just">
              <a:buFont typeface="+mj-lt"/>
              <a:buAutoNum type="alphaLcParenR"/>
            </a:pP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vytápění bytu je zajišťováno pouze kotlem na pevná paliva, </a:t>
            </a:r>
          </a:p>
          <a:p>
            <a:pPr marL="742950" lvl="1" indent="-285750" algn="just">
              <a:buFont typeface="+mj-lt"/>
              <a:buAutoNum type="alphaLcParenR"/>
            </a:pPr>
            <a:r>
              <a:rPr lang="cs-CZ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byt vyžaduje rekonstrukci,  </a:t>
            </a:r>
          </a:p>
          <a:p>
            <a:pPr marL="742950" lvl="1" indent="-285750" algn="just">
              <a:buFont typeface="+mj-lt"/>
              <a:buAutoNum type="alphaLcParenR"/>
            </a:pPr>
            <a:r>
              <a:rPr lang="cs-CZ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byt je nadměrně energeticky náročný.</a:t>
            </a:r>
          </a:p>
          <a:p>
            <a:pPr marL="457200" lvl="1" indent="0" algn="just">
              <a:buNone/>
            </a:pPr>
            <a:endParaRPr lang="cs-CZ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ejnižší možná výše měsíčního nájemného činí 50 % základní výše nájemného.</a:t>
            </a:r>
            <a:endParaRPr lang="cs-CZ" sz="24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Sbor se může s kazatelem domluvit na vyšším nájemném.</a:t>
            </a:r>
          </a:p>
          <a:p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0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0528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63FEB6-A5ED-47DB-B868-43F61A0DB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Služby spojené s užíváním bytu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9178D4-DB5C-43F9-9C6A-0A5B50B71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Farář či jáhen hradí služby spojené s užíváním bytu ve skutečné výši.</a:t>
            </a:r>
          </a:p>
          <a:p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Pokud byt neslouží výlučně k bydlení, ale je užíván pro služební činnost,  sbor a farář nebo jáhen se mohou domluvit na snížení výše úhrady o paušální částku náhrady nákladů spojených s výkonem práce na dálku stanovenou vyhláškou Ministerstva práce a sociálních věcí. Snížení musí být výslovně odůvodněno v příslušném smluvním ustanovení.</a:t>
            </a:r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3520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8DF85051-DD79-4F61-95B8-C757E5506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Povinný příplatek na bydlení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5581886-719B-4297-A7C2-DC37B05A40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24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 výši stanovené součinem aktuálního měsíčního nájemného a celkového kazatelského úvazku daného faráře nebo jáhna, od něhož se odečte částka ve výši 2 000 Kč.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Sbory, v nichž jsou ke službě faráře povoláni náměstci synodního seniora, vyplácejí příplatek na bydlení krácený o 50 %. </a:t>
            </a:r>
            <a:endParaRPr lang="cs-CZ" sz="2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24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Sbor může kazateli poskytovat i vyšší příplatek, jeho maximální výše je však stanovena součtem aktuálního nájemného a aktuální úhrady za služby spojené s užíváním bytu.</a:t>
            </a:r>
          </a:p>
          <a:p>
            <a:r>
              <a:rPr lang="cs-CZ" sz="2400" u="none" strike="noStrike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 případě, že sbor faráři nebo jáhnovi neposkytuje bydlení, má tento nárok na příplatek na bydlení podle vzájemné dohody.</a:t>
            </a: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Sbor poskytuje faráři nebo jáhnovi příplatek na bydlení ze svých prostředků prostřednictvím povšechného sboru, který se tímto stává zodpovědným za zdanění a odvod zákonného pojištění z tohoto příjmu.</a:t>
            </a:r>
          </a:p>
          <a:p>
            <a:endParaRPr lang="cs-CZ" sz="24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u="none" strike="noStrike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759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BCD8C48-71C7-407F-9481-404C06F0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Nájemné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1E8501F-4966-4341-B489-589EC81A02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Účetní pohled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43D643D-CD0E-4A4E-9353-89054688C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txBody>
          <a:bodyPr>
            <a:normAutofit/>
          </a:bodyPr>
          <a:lstStyle/>
          <a:p>
            <a:r>
              <a:rPr lang="cs-CZ" sz="2400" dirty="0"/>
              <a:t>Tržby – účtujeme na 602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2989DC61-B6DF-44DC-A3AA-509A7D1D9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Daňový pohled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606810F-685C-46DC-A6D3-CF95D6ACB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8"/>
          </a:xfrm>
        </p:spPr>
        <p:txBody>
          <a:bodyPr>
            <a:normAutofit/>
          </a:bodyPr>
          <a:lstStyle/>
          <a:p>
            <a:r>
              <a:rPr lang="cs-CZ" sz="2400" dirty="0"/>
              <a:t>Možno zařadit do hlavní i vedlejší činnosti, ale vždy podléhá dani z příjmu.</a:t>
            </a:r>
          </a:p>
        </p:txBody>
      </p:sp>
    </p:spTree>
    <p:extLst>
      <p:ext uri="{BB962C8B-B14F-4D97-AF65-F5344CB8AC3E}">
        <p14:creationId xmlns:p14="http://schemas.microsoft.com/office/powerpoint/2010/main" val="838644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BCD8C48-71C7-407F-9481-404C06F053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Příplatek na bydlení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1E8501F-4966-4341-B489-589EC81A02F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Účetní pohled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43D643D-CD0E-4A4E-9353-89054688CF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006725"/>
            <a:ext cx="5157787" cy="3182937"/>
          </a:xfrm>
        </p:spPr>
        <p:txBody>
          <a:bodyPr>
            <a:normAutofit/>
          </a:bodyPr>
          <a:lstStyle/>
          <a:p>
            <a:r>
              <a:rPr lang="cs-CZ" sz="2400" dirty="0"/>
              <a:t>Dar – účtujeme na 546</a:t>
            </a:r>
          </a:p>
        </p:txBody>
      </p:sp>
      <p:sp>
        <p:nvSpPr>
          <p:cNvPr id="7" name="Zástupný text 6">
            <a:extLst>
              <a:ext uri="{FF2B5EF4-FFF2-40B4-BE49-F238E27FC236}">
                <a16:creationId xmlns:a16="http://schemas.microsoft.com/office/drawing/2014/main" id="{2989DC61-B6DF-44DC-A3AA-509A7D1D95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Daňový pohled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7606810F-685C-46DC-A6D3-CF95D6ACB4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006725"/>
            <a:ext cx="5183188" cy="3182938"/>
          </a:xfrm>
        </p:spPr>
        <p:txBody>
          <a:bodyPr>
            <a:normAutofit/>
          </a:bodyPr>
          <a:lstStyle/>
          <a:p>
            <a:r>
              <a:rPr lang="cs-CZ" sz="2400" dirty="0"/>
              <a:t>Hlavní činnost – není daňově účinný náklad (vyloučit v DP)</a:t>
            </a:r>
          </a:p>
        </p:txBody>
      </p:sp>
    </p:spTree>
    <p:extLst>
      <p:ext uri="{BB962C8B-B14F-4D97-AF65-F5344CB8AC3E}">
        <p14:creationId xmlns:p14="http://schemas.microsoft.com/office/powerpoint/2010/main" val="23202136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21805A1B37BDA43A2BA9DB64C41EA2D" ma:contentTypeVersion="17" ma:contentTypeDescription="Vytvoří nový dokument" ma:contentTypeScope="" ma:versionID="267e937dd8624b813eccc460933005e6">
  <xsd:schema xmlns:xsd="http://www.w3.org/2001/XMLSchema" xmlns:xs="http://www.w3.org/2001/XMLSchema" xmlns:p="http://schemas.microsoft.com/office/2006/metadata/properties" xmlns:ns2="c7f13ee8-7c95-440a-8564-3e56e4bcc6e9" xmlns:ns3="ddfabcb4-4584-4436-8206-22a47e8dfc97" targetNamespace="http://schemas.microsoft.com/office/2006/metadata/properties" ma:root="true" ma:fieldsID="15d6469653df0df746d91ead4903fdbc" ns2:_="" ns3:_="">
    <xsd:import namespace="c7f13ee8-7c95-440a-8564-3e56e4bcc6e9"/>
    <xsd:import namespace="ddfabcb4-4584-4436-8206-22a47e8dfc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f13ee8-7c95-440a-8564-3e56e4bcc6e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Značky obrázků" ma:readOnly="false" ma:fieldId="{5cf76f15-5ced-4ddc-b409-7134ff3c332f}" ma:taxonomyMulti="true" ma:sspId="f495c0c3-25c8-4324-b267-8012d884d54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fabcb4-4584-4436-8206-22a47e8dfc9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bf5fdbe-7e64-4460-9715-68f6bd2748f9}" ma:internalName="TaxCatchAll" ma:showField="CatchAllData" ma:web="ddfabcb4-4584-4436-8206-22a47e8dfc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dfabcb4-4584-4436-8206-22a47e8dfc97" xsi:nil="true"/>
    <lcf76f155ced4ddcb4097134ff3c332f xmlns="c7f13ee8-7c95-440a-8564-3e56e4bcc6e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80A4E411-6B91-4FAF-BC21-DB7365318C53}"/>
</file>

<file path=customXml/itemProps2.xml><?xml version="1.0" encoding="utf-8"?>
<ds:datastoreItem xmlns:ds="http://schemas.openxmlformats.org/officeDocument/2006/customXml" ds:itemID="{B2E79B4F-4BB0-49D0-AF5B-ED33954A838A}"/>
</file>

<file path=customXml/itemProps3.xml><?xml version="1.0" encoding="utf-8"?>
<ds:datastoreItem xmlns:ds="http://schemas.openxmlformats.org/officeDocument/2006/customXml" ds:itemID="{C53F7996-0869-48C3-A28A-1B8E03E5742A}"/>
</file>

<file path=docProps/app.xml><?xml version="1.0" encoding="utf-8"?>
<Properties xmlns="http://schemas.openxmlformats.org/officeDocument/2006/extended-properties" xmlns:vt="http://schemas.openxmlformats.org/officeDocument/2006/docPropsVTypes">
  <TotalTime>2580</TotalTime>
  <Words>575</Words>
  <Application>Microsoft Office PowerPoint</Application>
  <PresentationFormat>Širokoúhlá obrazovka</PresentationFormat>
  <Paragraphs>61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Motiv Office</vt:lpstr>
      <vt:lpstr>Směrnice SR o bydlení farářů a jáhnů</vt:lpstr>
      <vt:lpstr>Způsob určení výše měsíčního nájemného</vt:lpstr>
      <vt:lpstr>Parametry:</vt:lpstr>
      <vt:lpstr>Služby spojené s užíváním bytu</vt:lpstr>
      <vt:lpstr>Povinný příplatek na bydlení</vt:lpstr>
      <vt:lpstr>Nájemné</vt:lpstr>
      <vt:lpstr>Příplatek na bydlení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Věra Štulcová | ÚCK ČCE</dc:creator>
  <cp:lastModifiedBy>Věra Štulcová | ÚCK ČCE</cp:lastModifiedBy>
  <cp:revision>13</cp:revision>
  <dcterms:created xsi:type="dcterms:W3CDTF">2024-10-09T17:36:31Z</dcterms:created>
  <dcterms:modified xsi:type="dcterms:W3CDTF">2024-10-11T12:37:08Z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0x010100021805A1B37BDA43A2BA9DB64C41EA2D</vt:lpwstr>
  </property>
</Properties>
</file>