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77" r:id="rId3"/>
    <p:sldId id="283" r:id="rId4"/>
    <p:sldId id="285" r:id="rId5"/>
    <p:sldId id="290" r:id="rId6"/>
    <p:sldId id="284" r:id="rId7"/>
    <p:sldId id="286" r:id="rId8"/>
    <p:sldId id="288" r:id="rId9"/>
    <p:sldId id="289" r:id="rId10"/>
    <p:sldId id="282" r:id="rId11"/>
    <p:sldId id="291" r:id="rId12"/>
    <p:sldId id="298" r:id="rId13"/>
    <p:sldId id="296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7"/>
    <a:srgbClr val="CE9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E8289-744B-4817-A8CD-0880A4CE5BCB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3737-B9F3-4157-AF9F-F776AAE5D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82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304892"/>
            <a:ext cx="7416000" cy="3249519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cs-CZ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9" y="5554412"/>
            <a:ext cx="7416000" cy="7815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Jméno přednášejícího, e-mail,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0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999" y="1303589"/>
            <a:ext cx="7416000" cy="4250824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kapitoly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3999" y="5554412"/>
            <a:ext cx="7416000" cy="7815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Dodatečné informace</a:t>
            </a:r>
          </a:p>
        </p:txBody>
      </p:sp>
    </p:spTree>
    <p:extLst>
      <p:ext uri="{BB962C8B-B14F-4D97-AF65-F5344CB8AC3E}">
        <p14:creationId xmlns:p14="http://schemas.microsoft.com/office/powerpoint/2010/main" val="367673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3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882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2034426"/>
            <a:ext cx="3960000" cy="429724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9005" y="1152001"/>
            <a:ext cx="3542995" cy="51796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74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905399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82230" y="0"/>
            <a:ext cx="4356000" cy="6855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60000" cy="42742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01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a text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905399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2230" y="0"/>
            <a:ext cx="4356000" cy="27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60000" cy="42742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C6737F0A-F989-4E98-8485-87864DE19B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9005" y="3090822"/>
            <a:ext cx="3542995" cy="32408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88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40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17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8280000" cy="882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034426"/>
            <a:ext cx="8280000" cy="430157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6333837"/>
            <a:ext cx="8280000" cy="52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50" b="0">
                <a:solidFill>
                  <a:srgbClr val="CE9B8D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36000"/>
            <a:ext cx="432000" cy="52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rgbClr val="CE9B8D"/>
                </a:solidFill>
              </a:defRPr>
            </a:lvl1pPr>
          </a:lstStyle>
          <a:p>
            <a:fld id="{B50FB623-0AD7-4CA8-A730-0AA4152897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4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9" r:id="rId5"/>
    <p:sldLayoutId id="2147483670" r:id="rId6"/>
    <p:sldLayoutId id="2147483666" r:id="rId7"/>
    <p:sldLayoutId id="214748366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CE9B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6EB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EB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6EB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6EB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6EB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31482-F7EC-4E35-8203-3A8B32FE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5" y="2213453"/>
            <a:ext cx="7416000" cy="3730148"/>
          </a:xfrm>
        </p:spPr>
        <p:txBody>
          <a:bodyPr>
            <a:noAutofit/>
          </a:bodyPr>
          <a:lstStyle/>
          <a:p>
            <a:r>
              <a:rPr lang="cs-CZ" sz="5400" dirty="0" smtClean="0"/>
              <a:t>REFORMANDA 2030: </a:t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Strategický plán Českobratrské církve evangelické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374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HLOUBKOVÉ SONDY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82C231-6DEF-4E1A-8566-540AE5FA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200" b="1" dirty="0" smtClean="0">
                <a:latin typeface="Garamond" panose="02020404030301010803" pitchFamily="18" charset="0"/>
              </a:rPr>
              <a:t>► </a:t>
            </a:r>
            <a:r>
              <a:rPr lang="cs-CZ" sz="3200" b="1" dirty="0" smtClean="0"/>
              <a:t>Popsat aktuální situaci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200" b="1" dirty="0">
                <a:latin typeface="Garamond" panose="02020404030301010803" pitchFamily="18" charset="0"/>
              </a:rPr>
              <a:t>► </a:t>
            </a:r>
            <a:r>
              <a:rPr lang="cs-CZ" sz="3200" b="1" dirty="0" smtClean="0"/>
              <a:t>Představit si lepší/kýžený/ideální stav za 10-12 let</a:t>
            </a:r>
          </a:p>
          <a:p>
            <a:pPr marL="0" indent="0">
              <a:buNone/>
            </a:pPr>
            <a:r>
              <a:rPr lang="cs-CZ" sz="3200" b="1" dirty="0">
                <a:latin typeface="Garamond" panose="02020404030301010803" pitchFamily="18" charset="0"/>
              </a:rPr>
              <a:t>►</a:t>
            </a:r>
            <a:r>
              <a:rPr lang="cs-CZ" sz="3200" b="1" dirty="0" smtClean="0"/>
              <a:t> Navrhnout konkrétní </a:t>
            </a:r>
            <a:r>
              <a:rPr lang="cs-CZ" sz="3200" b="1" dirty="0"/>
              <a:t>kroky </a:t>
            </a:r>
            <a:r>
              <a:rPr lang="cs-CZ" sz="3200" b="1" dirty="0" smtClean="0"/>
              <a:t>na cestě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1" dirty="0" smtClean="0"/>
              <a:t>				k lepšímu </a:t>
            </a:r>
            <a:r>
              <a:rPr lang="cs-CZ" sz="3200" b="1" dirty="0" smtClean="0"/>
              <a:t>stavu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endParaRPr lang="cs-CZ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128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82C231-6DEF-4E1A-8566-540AE5FA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37" y="1864609"/>
            <a:ext cx="8280000" cy="4301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I. </a:t>
            </a:r>
            <a:r>
              <a:rPr lang="cs-CZ" b="1" dirty="0" smtClean="0"/>
              <a:t>ŽIVOT SBORU:</a:t>
            </a:r>
            <a:r>
              <a:rPr lang="cs-CZ" dirty="0" smtClean="0"/>
              <a:t> </a:t>
            </a:r>
            <a:r>
              <a:rPr lang="cs-CZ" dirty="0"/>
              <a:t>1. Bohoslužby / 2. Katechetická setkání </a:t>
            </a:r>
            <a:r>
              <a:rPr lang="cs-CZ" dirty="0" smtClean="0"/>
              <a:t>/ 3</a:t>
            </a:r>
            <a:r>
              <a:rPr lang="cs-CZ" dirty="0"/>
              <a:t>. Neformální </a:t>
            </a:r>
            <a:r>
              <a:rPr lang="cs-CZ" dirty="0" smtClean="0"/>
              <a:t>   a </a:t>
            </a:r>
            <a:r>
              <a:rPr lang="cs-CZ" dirty="0"/>
              <a:t>jednorázová setkání / 4. Pracovní setkání / 5. Pastorace / 6. Místní Diakonie a diakonie / 7. Sbor v obci / 8. Misijní otevřenost / </a:t>
            </a:r>
            <a:r>
              <a:rPr lang="cs-CZ" dirty="0" smtClean="0"/>
              <a:t>9. Zbožnost </a:t>
            </a:r>
            <a:r>
              <a:rPr lang="cs-CZ" dirty="0"/>
              <a:t>/ 10. Správa a organizace / 11. Minulost a tradice sboru / 12. Místní </a:t>
            </a:r>
            <a:r>
              <a:rPr lang="cs-CZ" dirty="0" err="1"/>
              <a:t>ekumena</a:t>
            </a:r>
            <a:r>
              <a:rPr lang="cs-CZ" dirty="0"/>
              <a:t> a partnerství / 13. Hospodaření, budovy / 14. Přechod na samofinancování</a:t>
            </a:r>
          </a:p>
          <a:p>
            <a:pPr marL="0" indent="0">
              <a:buNone/>
            </a:pPr>
            <a:r>
              <a:rPr lang="cs-CZ" b="1" dirty="0"/>
              <a:t>II. </a:t>
            </a:r>
            <a:r>
              <a:rPr lang="cs-CZ" b="1" dirty="0" smtClean="0"/>
              <a:t>LIDÉ VE SBORU: </a:t>
            </a:r>
            <a:r>
              <a:rPr lang="cs-CZ" dirty="0"/>
              <a:t>1. Členové / 2. Rodiny / 3. Presbyteři / 4. Kurátoři / </a:t>
            </a:r>
            <a:r>
              <a:rPr lang="cs-CZ" dirty="0" smtClean="0"/>
              <a:t>    5</a:t>
            </a:r>
            <a:r>
              <a:rPr lang="cs-CZ" dirty="0"/>
              <a:t>. Kazatelé / 6. Rodiny kazatelů / 7. Zaměstnanci / 8. Dobrovolníci / </a:t>
            </a:r>
            <a:r>
              <a:rPr lang="cs-CZ" dirty="0" smtClean="0"/>
              <a:t>       9</a:t>
            </a:r>
            <a:r>
              <a:rPr lang="cs-CZ" dirty="0"/>
              <a:t>. Výpomocní kazatelé / 10. Generace (děti, mládež…) / 11. Aktivní nečlenové / 12. Odcházející členové</a:t>
            </a:r>
          </a:p>
          <a:p>
            <a:pPr marL="0" indent="0">
              <a:buNone/>
            </a:pPr>
            <a:r>
              <a:rPr lang="cs-CZ" b="1" dirty="0"/>
              <a:t>III. </a:t>
            </a:r>
            <a:r>
              <a:rPr lang="cs-CZ" b="1" dirty="0" smtClean="0"/>
              <a:t>CÍRKEVNÍ NADSTAVBA:</a:t>
            </a:r>
            <a:r>
              <a:rPr lang="cs-CZ" dirty="0" smtClean="0"/>
              <a:t> </a:t>
            </a:r>
            <a:r>
              <a:rPr lang="cs-CZ" dirty="0"/>
              <a:t>1. </a:t>
            </a:r>
            <a:r>
              <a:rPr lang="cs-CZ" dirty="0" smtClean="0"/>
              <a:t>Senioráty </a:t>
            </a:r>
            <a:r>
              <a:rPr lang="cs-CZ" dirty="0"/>
              <a:t>/ 2. </a:t>
            </a:r>
            <a:r>
              <a:rPr lang="cs-CZ" dirty="0" smtClean="0"/>
              <a:t>Povšechný sbor /                 3</a:t>
            </a:r>
            <a:r>
              <a:rPr lang="cs-CZ" dirty="0"/>
              <a:t>. Ústřední církevní kancelář / 4. “Velká” </a:t>
            </a:r>
            <a:r>
              <a:rPr lang="cs-CZ" dirty="0" err="1"/>
              <a:t>ekumena</a:t>
            </a:r>
            <a:r>
              <a:rPr lang="cs-CZ" dirty="0"/>
              <a:t> / 5. “Velká” Diakonie / 6. Evangelická akademie / 7. Vztah k ETF UK / 8. Strategická a podporovaná místa / 9. Vztah k veřejné správě / 10. Vyjádření k veřejným tématům / 11. Kaplani / 12. Mezináboženský dialog / 13. Hospodaření povšechného sboru / 14. Přechod na </a:t>
            </a:r>
            <a:r>
              <a:rPr lang="cs-CZ" dirty="0" smtClean="0"/>
              <a:t>samofinancování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 rot="5400000">
            <a:off x="4518540" y="252225"/>
            <a:ext cx="8515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664822" y="1135475"/>
            <a:ext cx="4611189" cy="400110"/>
          </a:xfrm>
          <a:prstGeom prst="rect">
            <a:avLst/>
          </a:prstGeom>
          <a:noFill/>
          <a:ln w="38100">
            <a:solidFill>
              <a:srgbClr val="CE9B8D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E9B8D"/>
                </a:solidFill>
              </a:rPr>
              <a:t>→ 0. Ukotvenost/Identita</a:t>
            </a:r>
            <a:endParaRPr lang="cs-CZ" sz="2000" b="1" dirty="0">
              <a:solidFill>
                <a:srgbClr val="CE9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82C231-6DEF-4E1A-8566-540AE5FA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54712"/>
            <a:ext cx="8280000" cy="4301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I. </a:t>
            </a:r>
            <a:r>
              <a:rPr lang="cs-CZ" b="1" dirty="0" smtClean="0"/>
              <a:t>ŽIVOT SBORU:</a:t>
            </a:r>
            <a:r>
              <a:rPr lang="cs-CZ" dirty="0" smtClean="0"/>
              <a:t> </a:t>
            </a:r>
            <a:r>
              <a:rPr lang="cs-CZ" dirty="0"/>
              <a:t>1. Bohoslužby / 2. Katechetická setkání </a:t>
            </a:r>
            <a:r>
              <a:rPr lang="cs-CZ" dirty="0" smtClean="0"/>
              <a:t>/ 3</a:t>
            </a:r>
            <a:r>
              <a:rPr lang="cs-CZ" dirty="0"/>
              <a:t>. Neformální </a:t>
            </a:r>
            <a:r>
              <a:rPr lang="cs-CZ" dirty="0" smtClean="0"/>
              <a:t>   a </a:t>
            </a:r>
            <a:r>
              <a:rPr lang="cs-CZ" dirty="0"/>
              <a:t>jednorázová setkání / 4. Pracovní setkání / 5. Pastorace / 6. Místní Diakonie a diakonie / 7. Sbor v obci / 8. Misijní otevřenost / </a:t>
            </a:r>
            <a:r>
              <a:rPr lang="cs-CZ" dirty="0" smtClean="0"/>
              <a:t>9. Zbožnost </a:t>
            </a:r>
            <a:r>
              <a:rPr lang="cs-CZ" dirty="0"/>
              <a:t>/ 10. Správa a organizace / 11. Minulost a tradice sboru / 12. Místní </a:t>
            </a:r>
            <a:r>
              <a:rPr lang="cs-CZ" dirty="0" err="1"/>
              <a:t>ekumena</a:t>
            </a:r>
            <a:r>
              <a:rPr lang="cs-CZ" dirty="0"/>
              <a:t> a partnerství / 13. Hospodaření, budovy / 14. Přechod na samofinancování</a:t>
            </a:r>
          </a:p>
          <a:p>
            <a:pPr marL="0" indent="0">
              <a:buNone/>
            </a:pPr>
            <a:r>
              <a:rPr lang="cs-CZ" b="1" dirty="0"/>
              <a:t>II. </a:t>
            </a:r>
            <a:r>
              <a:rPr lang="cs-CZ" b="1" dirty="0" smtClean="0"/>
              <a:t>LIDÉ VE SBORU: </a:t>
            </a:r>
            <a:r>
              <a:rPr lang="cs-CZ" dirty="0"/>
              <a:t>1. Členové / 2. Rodiny / 3. Presbyteři / 4. Kurátoři / </a:t>
            </a:r>
            <a:r>
              <a:rPr lang="cs-CZ" dirty="0" smtClean="0"/>
              <a:t>    5</a:t>
            </a:r>
            <a:r>
              <a:rPr lang="cs-CZ" dirty="0"/>
              <a:t>. Kazatelé / 6. Rodiny kazatelů / 7. Zaměstnanci / 8. Dobrovolníci / </a:t>
            </a:r>
            <a:r>
              <a:rPr lang="cs-CZ" dirty="0" smtClean="0"/>
              <a:t>       9</a:t>
            </a:r>
            <a:r>
              <a:rPr lang="cs-CZ" dirty="0"/>
              <a:t>. Výpomocní kazatelé / 10. Generace (děti, mládež…) / 11. Aktivní nečlenové / 12. Odcházející členové</a:t>
            </a:r>
          </a:p>
          <a:p>
            <a:pPr marL="0" indent="0">
              <a:buNone/>
            </a:pPr>
            <a:r>
              <a:rPr lang="cs-CZ" b="1" dirty="0"/>
              <a:t>III. </a:t>
            </a:r>
            <a:r>
              <a:rPr lang="cs-CZ" b="1" dirty="0" smtClean="0"/>
              <a:t>CÍRKEVNÍ NADSTAVBA:</a:t>
            </a:r>
            <a:r>
              <a:rPr lang="cs-CZ" dirty="0" smtClean="0"/>
              <a:t> </a:t>
            </a:r>
            <a:r>
              <a:rPr lang="cs-CZ" dirty="0"/>
              <a:t>1. </a:t>
            </a:r>
            <a:r>
              <a:rPr lang="cs-CZ" dirty="0" smtClean="0"/>
              <a:t>Senioráty </a:t>
            </a:r>
            <a:r>
              <a:rPr lang="cs-CZ" dirty="0"/>
              <a:t>/ 2. </a:t>
            </a:r>
            <a:r>
              <a:rPr lang="cs-CZ" dirty="0" smtClean="0"/>
              <a:t>Povšechný sbor /                 3</a:t>
            </a:r>
            <a:r>
              <a:rPr lang="cs-CZ" dirty="0"/>
              <a:t>. Ústřední církevní kancelář / 4. “Velká” </a:t>
            </a:r>
            <a:r>
              <a:rPr lang="cs-CZ" dirty="0" err="1"/>
              <a:t>ekumena</a:t>
            </a:r>
            <a:r>
              <a:rPr lang="cs-CZ" dirty="0"/>
              <a:t> / 5. “Velká” Diakonie / 6. Evangelická akademie / 7. Vztah k ETF UK / 8. Strategická a podporovaná místa / 9. Vztah k veřejné správě / 10. Vyjádření k veřejným tématům / 11. Kaplani / 12. Mezináboženský dialog / 13. Hospodaření povšechného sboru / 14. Přechod na </a:t>
            </a:r>
            <a:r>
              <a:rPr lang="cs-CZ" dirty="0" smtClean="0"/>
              <a:t>samofinancování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 rot="5400000">
            <a:off x="733317" y="4546911"/>
            <a:ext cx="23852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5400000">
            <a:off x="3412256" y="4822093"/>
            <a:ext cx="18348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5400000">
            <a:off x="6377716" y="5383796"/>
            <a:ext cx="7114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5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87611" y="1015170"/>
            <a:ext cx="8029372" cy="1077218"/>
          </a:xfrm>
          <a:prstGeom prst="rect">
            <a:avLst/>
          </a:prstGeom>
          <a:noFill/>
          <a:ln w="38100">
            <a:solidFill>
              <a:srgbClr val="CE9B8D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E9B8D"/>
                </a:solidFill>
              </a:rPr>
              <a:t>REFORMANDA 2030: Strategický plán </a:t>
            </a:r>
          </a:p>
          <a:p>
            <a:pPr algn="ctr"/>
            <a:r>
              <a:rPr lang="cs-CZ" sz="3200" b="1" dirty="0" smtClean="0">
                <a:solidFill>
                  <a:srgbClr val="CE9B8D"/>
                </a:solidFill>
              </a:rPr>
              <a:t>Českobratrské církve evangelické: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87611" y="2440640"/>
            <a:ext cx="8029372" cy="4462760"/>
          </a:xfrm>
          <a:prstGeom prst="rect">
            <a:avLst/>
          </a:prstGeom>
          <a:noFill/>
          <a:ln w="38100">
            <a:solidFill>
              <a:srgbClr val="CE9B8D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6EB7"/>
                </a:solidFill>
              </a:rPr>
              <a:t>→ 0. Ukotvenost / Identita</a:t>
            </a:r>
          </a:p>
          <a:p>
            <a:pPr algn="ctr"/>
            <a:endParaRPr lang="cs-CZ" sz="2800" b="1" dirty="0">
              <a:solidFill>
                <a:srgbClr val="006EB7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6EB7"/>
                </a:solidFill>
              </a:rPr>
              <a:t>→ </a:t>
            </a:r>
            <a:r>
              <a:rPr lang="cs-CZ" sz="2800" b="1" dirty="0">
                <a:solidFill>
                  <a:srgbClr val="006EB7"/>
                </a:solidFill>
              </a:rPr>
              <a:t>1</a:t>
            </a:r>
            <a:r>
              <a:rPr lang="cs-CZ" sz="2800" b="1" dirty="0" smtClean="0">
                <a:solidFill>
                  <a:srgbClr val="006EB7"/>
                </a:solidFill>
              </a:rPr>
              <a:t>. Živý a otevřený sbor</a:t>
            </a:r>
          </a:p>
          <a:p>
            <a:pPr algn="ctr"/>
            <a:r>
              <a:rPr lang="cs-CZ" sz="2800" b="1" dirty="0">
                <a:solidFill>
                  <a:srgbClr val="006EB7"/>
                </a:solidFill>
              </a:rPr>
              <a:t>→ 2</a:t>
            </a:r>
            <a:r>
              <a:rPr lang="cs-CZ" sz="2800" b="1" dirty="0" smtClean="0">
                <a:solidFill>
                  <a:srgbClr val="006EB7"/>
                </a:solidFill>
              </a:rPr>
              <a:t>. Zbožnost jako „péče o víru“</a:t>
            </a:r>
          </a:p>
          <a:p>
            <a:pPr algn="ctr"/>
            <a:r>
              <a:rPr lang="cs-CZ" sz="2800" b="1" dirty="0">
                <a:solidFill>
                  <a:srgbClr val="006EB7"/>
                </a:solidFill>
              </a:rPr>
              <a:t>→ 3</a:t>
            </a:r>
            <a:r>
              <a:rPr lang="cs-CZ" sz="2800" b="1" dirty="0" smtClean="0">
                <a:solidFill>
                  <a:srgbClr val="006EB7"/>
                </a:solidFill>
              </a:rPr>
              <a:t>. Srozumitelnost a misijní otevřenost</a:t>
            </a:r>
          </a:p>
          <a:p>
            <a:pPr algn="ctr"/>
            <a:r>
              <a:rPr lang="cs-CZ" sz="2800" b="1" dirty="0">
                <a:solidFill>
                  <a:srgbClr val="006EB7"/>
                </a:solidFill>
              </a:rPr>
              <a:t>→ </a:t>
            </a:r>
            <a:r>
              <a:rPr lang="cs-CZ" sz="2800" b="1" dirty="0" smtClean="0">
                <a:solidFill>
                  <a:srgbClr val="006EB7"/>
                </a:solidFill>
              </a:rPr>
              <a:t>4. Klíčové osobnosti ve sborech</a:t>
            </a:r>
          </a:p>
          <a:p>
            <a:pPr algn="ctr"/>
            <a:r>
              <a:rPr lang="cs-CZ" sz="2800" b="1" dirty="0">
                <a:solidFill>
                  <a:srgbClr val="006EB7"/>
                </a:solidFill>
              </a:rPr>
              <a:t>→ </a:t>
            </a:r>
            <a:r>
              <a:rPr lang="cs-CZ" sz="2800" b="1" dirty="0" smtClean="0">
                <a:solidFill>
                  <a:srgbClr val="006EB7"/>
                </a:solidFill>
              </a:rPr>
              <a:t>5. Přechod na samofinancování</a:t>
            </a:r>
          </a:p>
          <a:p>
            <a:pPr algn="ctr"/>
            <a:r>
              <a:rPr lang="cs-CZ" sz="2800" b="1" dirty="0">
                <a:solidFill>
                  <a:srgbClr val="006EB7"/>
                </a:solidFill>
              </a:rPr>
              <a:t>→ </a:t>
            </a:r>
            <a:r>
              <a:rPr lang="cs-CZ" sz="2800" b="1" dirty="0" smtClean="0">
                <a:solidFill>
                  <a:srgbClr val="006EB7"/>
                </a:solidFill>
              </a:rPr>
              <a:t>6. </a:t>
            </a:r>
            <a:r>
              <a:rPr lang="cs-CZ" sz="2800" b="1" dirty="0" smtClean="0">
                <a:solidFill>
                  <a:srgbClr val="006EB7"/>
                </a:solidFill>
              </a:rPr>
              <a:t>Kaplani, EA, Diakonie</a:t>
            </a:r>
            <a:endParaRPr lang="cs-CZ" sz="2800" b="1" dirty="0" smtClean="0">
              <a:solidFill>
                <a:srgbClr val="006EB7"/>
              </a:solidFill>
            </a:endParaRPr>
          </a:p>
          <a:p>
            <a:pPr algn="ctr"/>
            <a:r>
              <a:rPr lang="cs-CZ" sz="2800" b="1" dirty="0">
                <a:solidFill>
                  <a:srgbClr val="006EB7"/>
                </a:solidFill>
              </a:rPr>
              <a:t>→ </a:t>
            </a:r>
            <a:r>
              <a:rPr lang="cs-CZ" sz="2800" b="1" dirty="0" smtClean="0">
                <a:solidFill>
                  <a:srgbClr val="006EB7"/>
                </a:solidFill>
              </a:rPr>
              <a:t>7. Efektivní řízení a zdravá pracovní </a:t>
            </a:r>
            <a:r>
              <a:rPr lang="cs-CZ" sz="2800" b="1" dirty="0" smtClean="0">
                <a:solidFill>
                  <a:srgbClr val="006EB7"/>
                </a:solidFill>
              </a:rPr>
              <a:t>kultura</a:t>
            </a:r>
          </a:p>
          <a:p>
            <a:pPr algn="r"/>
            <a:r>
              <a:rPr lang="cs-CZ" sz="3200" b="1" dirty="0">
                <a:solidFill>
                  <a:srgbClr val="006E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endParaRPr lang="cs-CZ" sz="2800" b="1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87611" y="1034993"/>
            <a:ext cx="8029372" cy="4093428"/>
          </a:xfrm>
          <a:prstGeom prst="rect">
            <a:avLst/>
          </a:prstGeom>
          <a:noFill/>
          <a:ln w="38100">
            <a:solidFill>
              <a:srgbClr val="CE9B8D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E9B8D"/>
                </a:solidFill>
              </a:rPr>
              <a:t>ÚČEL KONFERENCE:</a:t>
            </a:r>
          </a:p>
          <a:p>
            <a:pPr algn="ctr"/>
            <a:endParaRPr lang="cs-CZ" sz="3200" b="1" dirty="0" smtClean="0">
              <a:solidFill>
                <a:srgbClr val="006EB7"/>
              </a:solidFill>
            </a:endParaRPr>
          </a:p>
          <a:p>
            <a:r>
              <a:rPr lang="cs-CZ" sz="2800" dirty="0" smtClean="0">
                <a:solidFill>
                  <a:srgbClr val="006EB7"/>
                </a:solidFill>
              </a:rPr>
              <a:t>Podle zadání </a:t>
            </a:r>
            <a:r>
              <a:rPr lang="cs-CZ" sz="2800" dirty="0">
                <a:solidFill>
                  <a:srgbClr val="006EB7"/>
                </a:solidFill>
              </a:rPr>
              <a:t>synodu </a:t>
            </a:r>
            <a:r>
              <a:rPr lang="cs-CZ" sz="2800" b="1" dirty="0" smtClean="0">
                <a:solidFill>
                  <a:srgbClr val="006EB7"/>
                </a:solidFill>
              </a:rPr>
              <a:t>konzultovat koncept připravovaného strategického plánu</a:t>
            </a:r>
            <a:r>
              <a:rPr lang="cs-CZ" sz="2800" dirty="0" smtClean="0">
                <a:solidFill>
                  <a:srgbClr val="006EB7"/>
                </a:solidFill>
              </a:rPr>
              <a:t> se zájemci </a:t>
            </a:r>
            <a:r>
              <a:rPr lang="cs-CZ" sz="2800" dirty="0">
                <a:solidFill>
                  <a:srgbClr val="006EB7"/>
                </a:solidFill>
              </a:rPr>
              <a:t>z celé </a:t>
            </a:r>
            <a:r>
              <a:rPr lang="cs-CZ" sz="2800" dirty="0" smtClean="0">
                <a:solidFill>
                  <a:srgbClr val="006EB7"/>
                </a:solidFill>
              </a:rPr>
              <a:t>církve.</a:t>
            </a:r>
          </a:p>
          <a:p>
            <a:endParaRPr lang="cs-CZ" sz="2800" dirty="0">
              <a:solidFill>
                <a:srgbClr val="006EB7"/>
              </a:solidFill>
            </a:endParaRPr>
          </a:p>
          <a:p>
            <a:r>
              <a:rPr lang="cs-CZ" sz="2800" b="1" dirty="0" smtClean="0">
                <a:solidFill>
                  <a:srgbClr val="006EB7"/>
                </a:solidFill>
              </a:rPr>
              <a:t>Další konzultace</a:t>
            </a:r>
            <a:r>
              <a:rPr lang="cs-CZ" sz="2800" dirty="0" smtClean="0">
                <a:solidFill>
                  <a:srgbClr val="006EB7"/>
                </a:solidFill>
              </a:rPr>
              <a:t>, především se zástupci seniorátních výboru, budou následovat </a:t>
            </a:r>
          </a:p>
          <a:p>
            <a:r>
              <a:rPr lang="cs-CZ" sz="2800" dirty="0" smtClean="0">
                <a:solidFill>
                  <a:srgbClr val="006EB7"/>
                </a:solidFill>
              </a:rPr>
              <a:t>v únoru a březnu 2019.</a:t>
            </a:r>
            <a:endParaRPr lang="cs-CZ" sz="2800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52000"/>
            <a:ext cx="8280000" cy="1251566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/>
              <a:t>PROČ VZNIKÁ STRATEGICKÝ PLÁN ČCE?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82C231-6DEF-4E1A-8566-540AE5FA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69558"/>
            <a:ext cx="8280000" cy="410316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cs-CZ" sz="3000" dirty="0" smtClean="0"/>
          </a:p>
        </p:txBody>
      </p:sp>
      <p:pic>
        <p:nvPicPr>
          <p:cNvPr id="6" name="Zástupný symbol pro obsa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38" y="2403566"/>
            <a:ext cx="4874199" cy="36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52000"/>
            <a:ext cx="8280000" cy="1251566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/>
              <a:t>PROČ VZNIKÁ STRATEGICKÝ PLÁN ČCE?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82C231-6DEF-4E1A-8566-540AE5FA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99740"/>
            <a:ext cx="8280000" cy="436637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800" b="1" dirty="0" smtClean="0">
                <a:latin typeface="Garamond" panose="02020404030301010803" pitchFamily="18" charset="0"/>
              </a:rPr>
              <a:t>► </a:t>
            </a:r>
            <a:r>
              <a:rPr lang="cs-CZ" sz="2800" b="1" dirty="0" smtClean="0"/>
              <a:t>Usnesení synodu z roku 2015</a:t>
            </a:r>
            <a:endParaRPr lang="cs-CZ" sz="2800" b="1" dirty="0"/>
          </a:p>
          <a:p>
            <a:pPr marL="0" indent="0">
              <a:spcAft>
                <a:spcPts val="600"/>
              </a:spcAft>
              <a:buNone/>
            </a:pPr>
            <a:r>
              <a:rPr lang="cs-CZ" sz="2800" b="1" dirty="0">
                <a:latin typeface="Garamond" panose="02020404030301010803" pitchFamily="18" charset="0"/>
              </a:rPr>
              <a:t>► </a:t>
            </a:r>
            <a:r>
              <a:rPr lang="cs-CZ" sz="2800" b="1" dirty="0" smtClean="0"/>
              <a:t>Nová situace naprosté finanční samostatnosti po přijetí restitučně-odlukového zákona</a:t>
            </a:r>
            <a:endParaRPr lang="cs-CZ" sz="2800" b="1" dirty="0"/>
          </a:p>
          <a:p>
            <a:pPr marL="0" indent="0">
              <a:spcAft>
                <a:spcPts val="600"/>
              </a:spcAft>
              <a:buNone/>
            </a:pPr>
            <a:r>
              <a:rPr lang="cs-CZ" sz="2800" b="1" dirty="0">
                <a:latin typeface="Garamond" panose="02020404030301010803" pitchFamily="18" charset="0"/>
              </a:rPr>
              <a:t>► </a:t>
            </a:r>
            <a:r>
              <a:rPr lang="cs-CZ" sz="2800" b="1" dirty="0" smtClean="0"/>
              <a:t>Potřeba širšího rámce </a:t>
            </a:r>
            <a:r>
              <a:rPr lang="cs-CZ" sz="2800" b="1" dirty="0"/>
              <a:t>pro dílčí </a:t>
            </a:r>
            <a:r>
              <a:rPr lang="cs-CZ" sz="2800" b="1" dirty="0" smtClean="0"/>
              <a:t>rozhodování       v církvi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800" b="1" dirty="0">
                <a:latin typeface="Garamond" panose="02020404030301010803" pitchFamily="18" charset="0"/>
              </a:rPr>
              <a:t>► </a:t>
            </a:r>
            <a:r>
              <a:rPr lang="cs-CZ" sz="2800" b="1" dirty="0" smtClean="0"/>
              <a:t>Potřeba </a:t>
            </a:r>
            <a:r>
              <a:rPr lang="cs-CZ" sz="2800" b="1" dirty="0"/>
              <a:t>reflektovat </a:t>
            </a:r>
            <a:r>
              <a:rPr lang="cs-CZ" sz="2800" b="1" dirty="0" smtClean="0"/>
              <a:t>nespokojenost přinejmenším části církve s některými </a:t>
            </a:r>
            <a:r>
              <a:rPr lang="cs-CZ" sz="2800" b="1" dirty="0"/>
              <a:t>aspekty současného </a:t>
            </a:r>
            <a:r>
              <a:rPr lang="cs-CZ" sz="2800" b="1" dirty="0" smtClean="0"/>
              <a:t>stavu jejího života a služby</a:t>
            </a:r>
          </a:p>
          <a:p>
            <a:pPr marL="0" indent="0">
              <a:spcAft>
                <a:spcPts val="600"/>
              </a:spcAft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8911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52000"/>
            <a:ext cx="8280000" cy="1251566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/>
              <a:t>ŠANCE A HRANICE STRATEGICKÉHO PLÁNU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82C231-6DEF-4E1A-8566-540AE5FA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403566"/>
            <a:ext cx="8280000" cy="407561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800" b="1" dirty="0" smtClean="0">
                <a:latin typeface="Garamond" panose="02020404030301010803" pitchFamily="18" charset="0"/>
              </a:rPr>
              <a:t>► </a:t>
            </a:r>
            <a:r>
              <a:rPr lang="cs-CZ" sz="2800" b="1" dirty="0" smtClean="0"/>
              <a:t>Nový nástroj pro vedení a správu církve, </a:t>
            </a:r>
            <a:r>
              <a:rPr lang="cs-CZ" sz="2800" dirty="0" smtClean="0"/>
              <a:t>který chceme využít pro „inventuru“ jejího života </a:t>
            </a:r>
            <a:r>
              <a:rPr lang="cs-CZ" sz="2800" dirty="0"/>
              <a:t>a služby </a:t>
            </a:r>
            <a:r>
              <a:rPr lang="cs-CZ" sz="2800" dirty="0" smtClean="0"/>
              <a:t>v období přechodu na samofinancování a pro přiměřenou reakci na změny v okolní společnosti.</a:t>
            </a:r>
            <a:endParaRPr lang="cs-CZ" sz="2800" dirty="0"/>
          </a:p>
          <a:p>
            <a:pPr marL="0" indent="0">
              <a:spcAft>
                <a:spcPts val="600"/>
              </a:spcAft>
              <a:buNone/>
            </a:pPr>
            <a:r>
              <a:rPr lang="cs-CZ" sz="2800" b="1" dirty="0" smtClean="0">
                <a:latin typeface="Garamond" panose="02020404030301010803" pitchFamily="18" charset="0"/>
              </a:rPr>
              <a:t>► </a:t>
            </a:r>
            <a:r>
              <a:rPr lang="cs-CZ" sz="2800" dirty="0" smtClean="0"/>
              <a:t>Sám o sobě </a:t>
            </a:r>
            <a:r>
              <a:rPr lang="cs-CZ" sz="2800" b="1" dirty="0" smtClean="0"/>
              <a:t>nepřinese řešení všech aktuálních starostí církve, </a:t>
            </a:r>
            <a:r>
              <a:rPr lang="cs-CZ" sz="2800" dirty="0" smtClean="0"/>
              <a:t>může se však stát pomocníkem pro život a službu jednotlivých sborů (a jejich klíčových osobností) i práci širšího vedení církve.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800" b="1" dirty="0">
                <a:latin typeface="Garamond" panose="02020404030301010803" pitchFamily="18" charset="0"/>
              </a:rPr>
              <a:t>► </a:t>
            </a:r>
            <a:r>
              <a:rPr lang="cs-CZ" sz="2800" dirty="0" smtClean="0"/>
              <a:t>Zda </a:t>
            </a:r>
            <a:r>
              <a:rPr lang="cs-CZ" sz="2800" b="1" dirty="0"/>
              <a:t>se osvědčí </a:t>
            </a:r>
            <a:r>
              <a:rPr lang="cs-CZ" sz="2800" dirty="0"/>
              <a:t>a stane se </a:t>
            </a:r>
            <a:r>
              <a:rPr lang="cs-CZ" sz="2800" dirty="0" smtClean="0"/>
              <a:t>v budoucnosti nastálo průběžně </a:t>
            </a:r>
            <a:r>
              <a:rPr lang="cs-CZ" sz="2800" dirty="0"/>
              <a:t>užívaným nástrojem, dokážeme vyhodnotit až po několika </a:t>
            </a:r>
            <a:r>
              <a:rPr lang="cs-CZ" sz="2800" dirty="0" smtClean="0"/>
              <a:t>letech.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847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52000"/>
            <a:ext cx="8280000" cy="1251566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/>
              <a:t>STRATEGICKÁ KOMISE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82C231-6DEF-4E1A-8566-540AE5FA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982174"/>
            <a:ext cx="8280000" cy="436637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600" dirty="0" smtClean="0">
                <a:latin typeface="Garamond" panose="02020404030301010803" pitchFamily="18" charset="0"/>
              </a:rPr>
              <a:t>► </a:t>
            </a:r>
            <a:r>
              <a:rPr lang="cs-CZ" sz="2600" dirty="0" smtClean="0"/>
              <a:t>zástupci synodní rady a Ústřední církevní kanceláře: Vladimír </a:t>
            </a:r>
            <a:r>
              <a:rPr lang="cs-CZ" sz="2600" b="1" dirty="0" smtClean="0"/>
              <a:t>Zikmund</a:t>
            </a:r>
            <a:r>
              <a:rPr lang="cs-CZ" sz="2600" dirty="0" smtClean="0"/>
              <a:t>, Daniel </a:t>
            </a:r>
            <a:r>
              <a:rPr lang="cs-CZ" sz="2600" b="1" dirty="0" smtClean="0"/>
              <a:t>Ženatý</a:t>
            </a:r>
            <a:r>
              <a:rPr lang="cs-CZ" sz="2600" dirty="0" smtClean="0"/>
              <a:t>,</a:t>
            </a:r>
            <a:r>
              <a:rPr lang="cs-CZ" sz="2600" b="1" dirty="0" smtClean="0"/>
              <a:t> </a:t>
            </a:r>
            <a:r>
              <a:rPr lang="cs-CZ" sz="2600" dirty="0" smtClean="0"/>
              <a:t>Eva </a:t>
            </a:r>
            <a:r>
              <a:rPr lang="cs-CZ" sz="2600" b="1" dirty="0" smtClean="0"/>
              <a:t>Zadražilová</a:t>
            </a:r>
            <a:r>
              <a:rPr lang="cs-CZ" sz="2600" dirty="0" smtClean="0"/>
              <a:t>, Jaromír </a:t>
            </a:r>
            <a:r>
              <a:rPr lang="cs-CZ" sz="2600" b="1" dirty="0" smtClean="0"/>
              <a:t>Plíšek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600" dirty="0">
                <a:latin typeface="Garamond" panose="02020404030301010803" pitchFamily="18" charset="0"/>
              </a:rPr>
              <a:t>► </a:t>
            </a:r>
            <a:r>
              <a:rPr lang="cs-CZ" sz="2600" dirty="0"/>
              <a:t>ve </a:t>
            </a:r>
            <a:r>
              <a:rPr lang="cs-CZ" sz="2600" dirty="0" smtClean="0"/>
              <a:t>sborech a v církvi aktivní a angažovaní laici se zkušeností s řízením v podnikání, politice a ekonomice: Daniel </a:t>
            </a:r>
            <a:r>
              <a:rPr lang="cs-CZ" sz="2600" b="1" dirty="0" smtClean="0"/>
              <a:t>Fojtů</a:t>
            </a:r>
            <a:r>
              <a:rPr lang="cs-CZ" sz="2600" dirty="0" smtClean="0"/>
              <a:t>, Petr </a:t>
            </a:r>
            <a:r>
              <a:rPr lang="cs-CZ" sz="2600" b="1" dirty="0" smtClean="0"/>
              <a:t>Šilar</a:t>
            </a:r>
            <a:r>
              <a:rPr lang="cs-CZ" sz="2600" dirty="0" smtClean="0"/>
              <a:t>,</a:t>
            </a:r>
            <a:r>
              <a:rPr lang="cs-CZ" sz="2600" b="1" dirty="0" smtClean="0"/>
              <a:t> </a:t>
            </a:r>
            <a:r>
              <a:rPr lang="cs-CZ" sz="2600" dirty="0" smtClean="0"/>
              <a:t>Petr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Štulc</a:t>
            </a:r>
            <a:r>
              <a:rPr lang="cs-CZ" sz="2600" b="1" dirty="0" smtClean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600" dirty="0" smtClean="0"/>
              <a:t> </a:t>
            </a:r>
            <a:r>
              <a:rPr lang="cs-CZ" sz="2600" dirty="0">
                <a:latin typeface="Garamond" panose="02020404030301010803" pitchFamily="18" charset="0"/>
              </a:rPr>
              <a:t>► </a:t>
            </a:r>
            <a:r>
              <a:rPr lang="cs-CZ" sz="2600" dirty="0" smtClean="0"/>
              <a:t>bývalí či současní senioři z různých oblastí církve: David </a:t>
            </a:r>
            <a:r>
              <a:rPr lang="cs-CZ" sz="2600" b="1" dirty="0" smtClean="0"/>
              <a:t>Balcar</a:t>
            </a:r>
            <a:r>
              <a:rPr lang="cs-CZ" sz="2600" dirty="0" smtClean="0"/>
              <a:t>, Michal </a:t>
            </a:r>
            <a:r>
              <a:rPr lang="cs-CZ" sz="2600" b="1" dirty="0" err="1" smtClean="0"/>
              <a:t>Kitta</a:t>
            </a:r>
            <a:r>
              <a:rPr lang="cs-CZ" sz="2600" dirty="0" smtClean="0"/>
              <a:t>, Roman </a:t>
            </a:r>
            <a:r>
              <a:rPr lang="cs-CZ" sz="2600" b="1" dirty="0" smtClean="0"/>
              <a:t>Mazur</a:t>
            </a:r>
            <a:r>
              <a:rPr lang="cs-CZ" sz="2600" dirty="0" smtClean="0"/>
              <a:t>, Mirek </a:t>
            </a:r>
            <a:r>
              <a:rPr lang="cs-CZ" sz="2600" b="1" dirty="0" smtClean="0"/>
              <a:t>Pfann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600" dirty="0"/>
              <a:t> </a:t>
            </a:r>
            <a:r>
              <a:rPr lang="cs-CZ" sz="2600" dirty="0">
                <a:latin typeface="Garamond" panose="02020404030301010803" pitchFamily="18" charset="0"/>
              </a:rPr>
              <a:t>► </a:t>
            </a:r>
            <a:r>
              <a:rPr lang="cs-CZ" sz="2600" dirty="0" smtClean="0"/>
              <a:t>zástupci Diakonie a </a:t>
            </a:r>
            <a:r>
              <a:rPr lang="cs-CZ" sz="2600" dirty="0" err="1" smtClean="0"/>
              <a:t>SPEKu</a:t>
            </a:r>
            <a:r>
              <a:rPr lang="cs-CZ" sz="2600" dirty="0" smtClean="0"/>
              <a:t>: Miloslav </a:t>
            </a:r>
            <a:r>
              <a:rPr lang="cs-CZ" sz="2600" b="1" dirty="0" smtClean="0"/>
              <a:t>Běťák</a:t>
            </a:r>
            <a:r>
              <a:rPr lang="cs-CZ" sz="2600" dirty="0" smtClean="0"/>
              <a:t>, Petr </a:t>
            </a:r>
            <a:r>
              <a:rPr lang="cs-CZ" sz="2600" b="1" dirty="0" smtClean="0"/>
              <a:t>Sláma							</a:t>
            </a:r>
            <a:r>
              <a:rPr lang="cs-CZ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7404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52000"/>
            <a:ext cx="8280000" cy="947740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/>
              <a:t>CO JE TO STRATEGICKÝ PLÁN?</a:t>
            </a:r>
            <a:endParaRPr lang="cs-CZ" sz="3000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2182C231-6DEF-4E1A-8566-540AE5FA96AD}"/>
              </a:ext>
            </a:extLst>
          </p:cNvPr>
          <p:cNvSpPr txBox="1">
            <a:spLocks/>
          </p:cNvSpPr>
          <p:nvPr/>
        </p:nvSpPr>
        <p:spPr>
          <a:xfrm>
            <a:off x="432000" y="1854619"/>
            <a:ext cx="8280000" cy="4389427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Garamond" panose="02020404030301010803" pitchFamily="18" charset="0"/>
              </a:rPr>
              <a:t>► </a:t>
            </a:r>
            <a:r>
              <a:rPr lang="cs-CZ" sz="2800" dirty="0" smtClean="0"/>
              <a:t>Dokument, který vtěluje snahu </a:t>
            </a:r>
            <a:r>
              <a:rPr lang="cs-CZ" sz="2800" b="1" dirty="0" smtClean="0"/>
              <a:t>systematicky a strategicky plánovat </a:t>
            </a:r>
            <a:r>
              <a:rPr lang="cs-CZ" sz="2800" dirty="0" smtClean="0"/>
              <a:t>do konkrétních úkolů a kroků, a to i v dlouhodobém časovém horizontu (v našem případě na dalších dvanáct let).</a:t>
            </a:r>
          </a:p>
          <a:p>
            <a:pPr marL="0" indent="0">
              <a:buNone/>
            </a:pPr>
            <a:r>
              <a:rPr lang="cs-CZ" sz="2800" b="1" dirty="0">
                <a:latin typeface="Garamond" panose="02020404030301010803" pitchFamily="18" charset="0"/>
              </a:rPr>
              <a:t>► </a:t>
            </a:r>
            <a:r>
              <a:rPr lang="cs-CZ" sz="2800" b="1" dirty="0" smtClean="0"/>
              <a:t>Kvalitní </a:t>
            </a:r>
            <a:r>
              <a:rPr lang="cs-CZ" sz="2800" dirty="0" smtClean="0"/>
              <a:t>strategický plán...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...je </a:t>
            </a:r>
            <a:r>
              <a:rPr lang="cs-CZ" sz="2800" b="1" dirty="0"/>
              <a:t>komplexní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...je </a:t>
            </a:r>
            <a:r>
              <a:rPr lang="cs-CZ" sz="2800" b="1" dirty="0"/>
              <a:t>výsledkem společné </a:t>
            </a:r>
            <a:r>
              <a:rPr lang="cs-CZ" sz="2800" b="1" dirty="0" smtClean="0"/>
              <a:t>práce a porady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...odvozuje podobu organizace od </a:t>
            </a:r>
            <a:r>
              <a:rPr lang="cs-CZ" sz="2800" b="1" dirty="0"/>
              <a:t>hlavního poslání</a:t>
            </a:r>
          </a:p>
          <a:p>
            <a:pPr marL="0" indent="0">
              <a:buNone/>
            </a:pPr>
            <a:r>
              <a:rPr lang="cs-CZ" sz="2800" dirty="0"/>
              <a:t>...</a:t>
            </a:r>
            <a:r>
              <a:rPr lang="cs-CZ" sz="2800" b="1" dirty="0"/>
              <a:t>optimalizuje</a:t>
            </a:r>
            <a:r>
              <a:rPr lang="cs-CZ" sz="2800" dirty="0"/>
              <a:t> zacházení se zdroji</a:t>
            </a:r>
          </a:p>
          <a:p>
            <a:pPr marL="0" indent="0">
              <a:buNone/>
            </a:pPr>
            <a:r>
              <a:rPr lang="cs-CZ" sz="2800" dirty="0"/>
              <a:t>...stanovuje </a:t>
            </a:r>
            <a:r>
              <a:rPr lang="cs-CZ" sz="2800" b="1" dirty="0"/>
              <a:t>přiměřené</a:t>
            </a:r>
            <a:r>
              <a:rPr lang="cs-CZ" sz="2800" dirty="0"/>
              <a:t> </a:t>
            </a:r>
            <a:r>
              <a:rPr lang="cs-CZ" sz="2800" b="1" dirty="0"/>
              <a:t>úkoly a cíle</a:t>
            </a:r>
          </a:p>
          <a:p>
            <a:pPr marL="0" indent="0">
              <a:buNone/>
            </a:pPr>
            <a:r>
              <a:rPr lang="cs-CZ" sz="2800" dirty="0"/>
              <a:t>...je </a:t>
            </a:r>
            <a:r>
              <a:rPr lang="cs-CZ" sz="2800" b="1" dirty="0"/>
              <a:t>otevřený vůči </a:t>
            </a:r>
            <a:r>
              <a:rPr lang="cs-CZ" sz="2800" b="1" dirty="0" smtClean="0"/>
              <a:t>změnám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234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52000"/>
            <a:ext cx="8280000" cy="947740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/>
              <a:t>PROČ „REFORMANDA 2030“?</a:t>
            </a:r>
            <a:endParaRPr lang="cs-CZ" sz="3000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2182C231-6DEF-4E1A-8566-540AE5FA96AD}"/>
              </a:ext>
            </a:extLst>
          </p:cNvPr>
          <p:cNvSpPr txBox="1">
            <a:spLocks/>
          </p:cNvSpPr>
          <p:nvPr/>
        </p:nvSpPr>
        <p:spPr>
          <a:xfrm>
            <a:off x="432000" y="1854619"/>
            <a:ext cx="8280000" cy="430157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E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sz="2800" b="1" dirty="0">
                <a:latin typeface="Garamond" panose="02020404030301010803" pitchFamily="18" charset="0"/>
              </a:rPr>
              <a:t>► </a:t>
            </a:r>
            <a:r>
              <a:rPr lang="cs-CZ" sz="2800" dirty="0" smtClean="0"/>
              <a:t>Jedna ze základních reformačních </a:t>
            </a:r>
            <a:r>
              <a:rPr lang="cs-CZ" sz="2800" dirty="0" err="1" smtClean="0"/>
              <a:t>ideí</a:t>
            </a:r>
            <a:r>
              <a:rPr lang="cs-CZ" sz="2800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 smtClean="0"/>
              <a:t>„E</a:t>
            </a:r>
            <a:r>
              <a:rPr lang="pt-BR" sz="2800" dirty="0" smtClean="0"/>
              <a:t>cclesia </a:t>
            </a:r>
            <a:r>
              <a:rPr lang="pt-BR" sz="2800" dirty="0"/>
              <a:t>reformata et semper </a:t>
            </a:r>
            <a:r>
              <a:rPr lang="pt-BR" sz="2800" b="1" dirty="0"/>
              <a:t>reformanda</a:t>
            </a:r>
            <a:r>
              <a:rPr lang="pt-BR" sz="2800" dirty="0"/>
              <a:t> (est)” </a:t>
            </a:r>
            <a:r>
              <a:rPr lang="pt-BR" sz="2800" dirty="0" smtClean="0"/>
              <a:t>= “</a:t>
            </a:r>
            <a:r>
              <a:rPr lang="pt-BR" sz="2800" dirty="0"/>
              <a:t>Církev (je) reformovaná a stále se reformující</a:t>
            </a:r>
            <a:r>
              <a:rPr lang="pt-BR" sz="2800" dirty="0" smtClean="0"/>
              <a:t>”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>
                <a:latin typeface="Garamond" panose="02020404030301010803" pitchFamily="18" charset="0"/>
              </a:rPr>
              <a:t>► </a:t>
            </a:r>
            <a:r>
              <a:rPr lang="cs-CZ" sz="2800" dirty="0" smtClean="0"/>
              <a:t>Dokument je připravován přibližně s dvanáctiletým výhledem do roku </a:t>
            </a:r>
            <a:r>
              <a:rPr lang="cs-CZ" sz="2800" b="1" dirty="0" smtClean="0"/>
              <a:t>2030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 algn="r">
              <a:buNone/>
            </a:pPr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776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TŘI PATRA CÍRKVE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82C231-6DEF-4E1A-8566-540AE5FA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I. ŽIVÝ A OTEVŘENÝ SBOR</a:t>
            </a:r>
          </a:p>
          <a:p>
            <a:pPr marL="514350" indent="-514350">
              <a:buAutoNum type="romanUcPeriod"/>
            </a:pP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II. JEDNOTLIVCI A SKUPINY VE SBORU</a:t>
            </a:r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III. CÍRKEVNÍ NADSTAVBA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3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2DB0-280A-402D-982B-C4456B7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TŘI PATRA CÍRKVE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82C231-6DEF-4E1A-8566-540AE5FA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I. </a:t>
            </a:r>
            <a:r>
              <a:rPr lang="cs-CZ" b="1" dirty="0" smtClean="0"/>
              <a:t>ŽIVOT SBORU:</a:t>
            </a:r>
            <a:r>
              <a:rPr lang="cs-CZ" dirty="0" smtClean="0"/>
              <a:t> </a:t>
            </a:r>
            <a:r>
              <a:rPr lang="cs-CZ" dirty="0"/>
              <a:t>1. Bohoslužby / 2. Katechetická setkání </a:t>
            </a:r>
            <a:r>
              <a:rPr lang="cs-CZ" dirty="0" smtClean="0"/>
              <a:t>/ 3</a:t>
            </a:r>
            <a:r>
              <a:rPr lang="cs-CZ" dirty="0"/>
              <a:t>. Neformální </a:t>
            </a:r>
            <a:r>
              <a:rPr lang="cs-CZ" dirty="0" smtClean="0"/>
              <a:t>   a </a:t>
            </a:r>
            <a:r>
              <a:rPr lang="cs-CZ" dirty="0"/>
              <a:t>jednorázová setkání / 4. Pracovní setkání / 5. Pastorace / 6. Místní Diakonie a diakonie / 7. Sbor v obci / 8. Misijní otevřenost / </a:t>
            </a:r>
            <a:r>
              <a:rPr lang="cs-CZ" dirty="0" smtClean="0"/>
              <a:t>9. Zbožnost </a:t>
            </a:r>
            <a:r>
              <a:rPr lang="cs-CZ" dirty="0"/>
              <a:t>/ 10. Správa a organizace / 11. Minulost a tradice sboru / 12. Místní </a:t>
            </a:r>
            <a:r>
              <a:rPr lang="cs-CZ" dirty="0" err="1"/>
              <a:t>ekumena</a:t>
            </a:r>
            <a:r>
              <a:rPr lang="cs-CZ" dirty="0"/>
              <a:t> a partnerství / 13. Hospodaření, budovy / 14. Přechod na samofinancování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b="1" dirty="0"/>
              <a:t>II. </a:t>
            </a:r>
            <a:r>
              <a:rPr lang="cs-CZ" b="1" dirty="0" smtClean="0"/>
              <a:t>LIDÉ VE SBORU: </a:t>
            </a:r>
            <a:r>
              <a:rPr lang="cs-CZ" dirty="0"/>
              <a:t>1. Členové / 2. Rodiny / 3. Presbyteři / 4. Kurátoři / </a:t>
            </a:r>
            <a:r>
              <a:rPr lang="cs-CZ" dirty="0" smtClean="0"/>
              <a:t>    5</a:t>
            </a:r>
            <a:r>
              <a:rPr lang="cs-CZ" dirty="0"/>
              <a:t>. Kazatelé / 6. Rodiny kazatelů / 7. Zaměstnanci / 8. Dobrovolníci / </a:t>
            </a:r>
            <a:r>
              <a:rPr lang="cs-CZ" dirty="0" smtClean="0"/>
              <a:t>       9</a:t>
            </a:r>
            <a:r>
              <a:rPr lang="cs-CZ" dirty="0"/>
              <a:t>. Výpomocní kazatelé / 10. Generace (děti, mládež…) / 11. Aktivní nečlenové / 12. Odcházející </a:t>
            </a:r>
            <a:r>
              <a:rPr lang="cs-CZ" dirty="0" smtClean="0"/>
              <a:t>členové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III. CÍRKEVNÍ </a:t>
            </a:r>
            <a:r>
              <a:rPr lang="cs-CZ" b="1" dirty="0" smtClean="0"/>
              <a:t>NADSTAVBA:</a:t>
            </a:r>
            <a:r>
              <a:rPr lang="cs-CZ" dirty="0" smtClean="0"/>
              <a:t> </a:t>
            </a:r>
            <a:r>
              <a:rPr lang="cs-CZ" dirty="0"/>
              <a:t>1. </a:t>
            </a:r>
            <a:r>
              <a:rPr lang="cs-CZ" dirty="0" smtClean="0"/>
              <a:t>Senioráty </a:t>
            </a:r>
            <a:r>
              <a:rPr lang="cs-CZ" dirty="0"/>
              <a:t>/ 2. </a:t>
            </a:r>
            <a:r>
              <a:rPr lang="cs-CZ" dirty="0" smtClean="0"/>
              <a:t>Povšechný sbor / 3</a:t>
            </a:r>
            <a:r>
              <a:rPr lang="cs-CZ" dirty="0"/>
              <a:t>. Ústřední církevní kancelář / 4. “Velká” </a:t>
            </a:r>
            <a:r>
              <a:rPr lang="cs-CZ" dirty="0" err="1"/>
              <a:t>ekumena</a:t>
            </a:r>
            <a:r>
              <a:rPr lang="cs-CZ" dirty="0"/>
              <a:t> / 5. “Velká” Diakonie / </a:t>
            </a: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6</a:t>
            </a:r>
            <a:r>
              <a:rPr lang="cs-CZ" dirty="0"/>
              <a:t>. Evangelická akademie / 7. Vztah k ETF UK / 8. Strategická a podporovaná místa / 9. Vztah k veřejné správě / 10. Vyjádření k veřejným tématům / 11. Kaplani / 12. Mezináboženský dialog / 13. Hospodaření povšechného sboru / 14. Přechod na </a:t>
            </a:r>
            <a:r>
              <a:rPr lang="cs-CZ" dirty="0" smtClean="0"/>
              <a:t>samofinancování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1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E_Prezentace_2017_Sablona.potx" id="{120A0DDA-EFD8-4955-8C00-F37A149BDC5E}" vid="{888ACDED-B2BB-491A-9D2F-364494CDAE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 Konference_190201 template v1</Template>
  <TotalTime>195</TotalTime>
  <Words>1205</Words>
  <Application>Microsoft Office PowerPoint</Application>
  <PresentationFormat>Předvádění na obrazovce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Motiv Office</vt:lpstr>
      <vt:lpstr>REFORMANDA 2030:   Strategický plán Českobratrské církve evangelické</vt:lpstr>
      <vt:lpstr>PROČ VZNIKÁ STRATEGICKÝ PLÁN ČCE?</vt:lpstr>
      <vt:lpstr>PROČ VZNIKÁ STRATEGICKÝ PLÁN ČCE?</vt:lpstr>
      <vt:lpstr>ŠANCE A HRANICE STRATEGICKÉHO PLÁNU</vt:lpstr>
      <vt:lpstr>STRATEGICKÁ KOMISE </vt:lpstr>
      <vt:lpstr>CO JE TO STRATEGICKÝ PLÁN?</vt:lpstr>
      <vt:lpstr>PROČ „REFORMANDA 2030“?</vt:lpstr>
      <vt:lpstr>TŘI PATRA CÍRKVE</vt:lpstr>
      <vt:lpstr>TŘI PATRA CÍRKVE</vt:lpstr>
      <vt:lpstr>HLOUBKOVÉ SONDY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Czech Coal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pro prezentace na konferenci o Strategickém plánu</dc:title>
  <dc:creator>Štulc Petr</dc:creator>
  <cp:lastModifiedBy>Roman Mazur</cp:lastModifiedBy>
  <cp:revision>33</cp:revision>
  <dcterms:created xsi:type="dcterms:W3CDTF">2018-12-09T17:37:56Z</dcterms:created>
  <dcterms:modified xsi:type="dcterms:W3CDTF">2019-02-01T11:16:03Z</dcterms:modified>
</cp:coreProperties>
</file>