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</p:sldMasterIdLst>
  <p:notesMasterIdLst>
    <p:notesMasterId r:id="rId23"/>
  </p:notesMasterIdLst>
  <p:sldIdLst>
    <p:sldId id="257" r:id="rId3"/>
    <p:sldId id="259" r:id="rId4"/>
    <p:sldId id="271" r:id="rId5"/>
    <p:sldId id="270" r:id="rId6"/>
    <p:sldId id="280" r:id="rId7"/>
    <p:sldId id="281" r:id="rId8"/>
    <p:sldId id="274" r:id="rId9"/>
    <p:sldId id="272" r:id="rId10"/>
    <p:sldId id="260" r:id="rId11"/>
    <p:sldId id="282" r:id="rId12"/>
    <p:sldId id="283" r:id="rId13"/>
    <p:sldId id="279" r:id="rId14"/>
    <p:sldId id="262" r:id="rId15"/>
    <p:sldId id="277" r:id="rId16"/>
    <p:sldId id="278" r:id="rId17"/>
    <p:sldId id="275" r:id="rId18"/>
    <p:sldId id="284" r:id="rId19"/>
    <p:sldId id="276" r:id="rId20"/>
    <p:sldId id="261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66" autoAdjust="0"/>
    <p:restoredTop sz="94599" autoAdjust="0"/>
  </p:normalViewPr>
  <p:slideViewPr>
    <p:cSldViewPr>
      <p:cViewPr varScale="1">
        <p:scale>
          <a:sx n="77" d="100"/>
          <a:sy n="77" d="100"/>
        </p:scale>
        <p:origin x="33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7A704-9F1C-4FD3-85D1-57AF2D7FD0E8}" type="datetimeFigureOut">
              <a:rPr lang="en-US" smtClean="0"/>
              <a:pPr/>
              <a:t>6/28/2017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BFB8C-BBFF-4397-A51C-1E9259642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51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Tip: Sem přidejte vlastní poznámky k prezentaci.</a:t>
            </a:r>
            <a:endParaRPr lang="cs-CZ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973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1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815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0138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Tip: Sem přidejte vlastní poznámky k prezentaci.</a:t>
            </a:r>
            <a:endParaRPr lang="cs-CZ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1207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Tip: Sem přidejte vlastní poznámky k prezentaci.</a:t>
            </a:r>
            <a:endParaRPr lang="cs-CZ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8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Tip: Sem přidejte vlastní poznámky k prezentaci.</a:t>
            </a:r>
            <a:endParaRPr lang="cs-CZ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0916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720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7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228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15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Tip: Sem přidejte vlastní poznámky k prezentaci.</a:t>
            </a:r>
            <a:endParaRPr lang="cs-CZ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9915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61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Tip: Sem přidejte vlastní poznámky k prezentaci.</a:t>
            </a:r>
            <a:endParaRPr lang="cs-CZ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201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Tip: Sem přidejte vlastní poznámky k prezentaci.</a:t>
            </a:r>
            <a:endParaRPr lang="cs-CZ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115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Tip: Sem přidejte vlastní poznámky k prezentaci.</a:t>
            </a:r>
            <a:endParaRPr lang="cs-CZ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223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Tip: Sem přidejte vlastní poznámky k prezentaci.</a:t>
            </a:r>
            <a:endParaRPr lang="cs-CZ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025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Tip: Sem přidejte vlastní poznámky k prezentaci.</a:t>
            </a:r>
            <a:endParaRPr lang="cs-CZ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2084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Tip: Sem přidejte vlastní poznámky k prezentaci.</a:t>
            </a:r>
            <a:endParaRPr lang="cs-CZ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4065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7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cs-CZ" noProof="1" smtClean="0"/>
              <a:t>Kliknutím lze upravit styl.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noProof="1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cs-CZ" noProof="1" smtClean="0"/>
              <a:t>Kliknutím lze upravit styl.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cs-CZ" noProof="1" smtClean="0"/>
              <a:t>Kliknutím lze upravit styly předlohy textu.</a:t>
            </a:r>
          </a:p>
          <a:p>
            <a:pPr lvl="1"/>
            <a:r>
              <a:rPr lang="cs-CZ" noProof="1" smtClean="0"/>
              <a:t>Druhá úroveň</a:t>
            </a:r>
          </a:p>
          <a:p>
            <a:pPr lvl="2"/>
            <a:r>
              <a:rPr lang="cs-CZ" noProof="1" smtClean="0"/>
              <a:t>Třetí úroveň</a:t>
            </a:r>
          </a:p>
          <a:p>
            <a:pPr lvl="3"/>
            <a:r>
              <a:rPr lang="cs-CZ" noProof="1" smtClean="0"/>
              <a:t>Čtvrtá úroveň</a:t>
            </a:r>
          </a:p>
          <a:p>
            <a:pPr lvl="4"/>
            <a:r>
              <a:rPr lang="cs-CZ" noProof="1" smtClean="0"/>
              <a:t>Pátá úroveň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D80A4771-C6EF-4B99-81F4-D30BE4E017A0}" type="datetimeFigureOut">
              <a:rPr lang="en-US" smtClean="0"/>
              <a:pPr algn="r"/>
              <a:t>6/28/2017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Program školení 	24. 6. 2017 Brno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/>
              <a:t>				27. </a:t>
            </a:r>
            <a:r>
              <a:rPr lang="cs-CZ" sz="3600" dirty="0"/>
              <a:t>6. 2017 </a:t>
            </a:r>
            <a:r>
              <a:rPr lang="cs-CZ" sz="3600" dirty="0" smtClean="0"/>
              <a:t>Praha</a:t>
            </a:r>
            <a:endParaRPr lang="cs-CZ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5200" y="2132856"/>
            <a:ext cx="7498080" cy="4536504"/>
          </a:xfrm>
        </p:spPr>
        <p:txBody>
          <a:bodyPr>
            <a:normAutofit/>
          </a:bodyPr>
          <a:lstStyle/>
          <a:p>
            <a:r>
              <a:rPr lang="cs-CZ" sz="2800" b="1" kern="1200" dirty="0" smtClean="0">
                <a:solidFill>
                  <a:schemeClr val="tx1"/>
                </a:solidFill>
              </a:rPr>
              <a:t>Grantový systém ČCE, proč a jak?</a:t>
            </a:r>
            <a:endParaRPr lang="cs-CZ" sz="2800" b="1" dirty="0" smtClean="0"/>
          </a:p>
          <a:p>
            <a:r>
              <a:rPr lang="cs-CZ" sz="2800" kern="1200" dirty="0" smtClean="0">
                <a:solidFill>
                  <a:schemeClr val="tx1"/>
                </a:solidFill>
              </a:rPr>
              <a:t>Shrnutí výsledků na rok 2017</a:t>
            </a:r>
          </a:p>
          <a:p>
            <a:r>
              <a:rPr lang="cs-CZ" sz="2800" kern="1200" dirty="0" smtClean="0">
                <a:solidFill>
                  <a:schemeClr val="tx1"/>
                </a:solidFill>
              </a:rPr>
              <a:t>Představení výzev na rok 2018</a:t>
            </a:r>
            <a:br>
              <a:rPr lang="cs-CZ" sz="2800" kern="1200" dirty="0" smtClean="0">
                <a:solidFill>
                  <a:schemeClr val="tx1"/>
                </a:solidFill>
              </a:rPr>
            </a:br>
            <a:endParaRPr lang="cs-CZ" sz="2800" kern="1200" dirty="0" smtClean="0">
              <a:solidFill>
                <a:schemeClr val="tx1"/>
              </a:solidFill>
            </a:endParaRPr>
          </a:p>
          <a:p>
            <a:r>
              <a:rPr lang="cs-CZ" sz="2800" dirty="0" smtClean="0"/>
              <a:t>Seznámení s výzvami a kritérii</a:t>
            </a:r>
          </a:p>
          <a:p>
            <a:r>
              <a:rPr lang="cs-CZ" sz="2800" kern="1200" dirty="0" smtClean="0">
                <a:solidFill>
                  <a:schemeClr val="tx1"/>
                </a:solidFill>
              </a:rPr>
              <a:t>Vyplňování formuláře žádosti</a:t>
            </a:r>
          </a:p>
          <a:p>
            <a:r>
              <a:rPr lang="cs-CZ" sz="2800" dirty="0" smtClean="0"/>
              <a:t>Pokyny k vyplňování žádostí</a:t>
            </a:r>
            <a:endParaRPr lang="cs-CZ" sz="2800" kern="1200" dirty="0" smtClean="0">
              <a:solidFill>
                <a:schemeClr val="tx1"/>
              </a:solidFill>
            </a:endParaRPr>
          </a:p>
          <a:p>
            <a:r>
              <a:rPr lang="cs-CZ" sz="2800" dirty="0" smtClean="0"/>
              <a:t>Rozhovor</a:t>
            </a:r>
          </a:p>
          <a:p>
            <a:endParaRPr lang="cs-CZ" sz="2800" dirty="0" smtClean="0"/>
          </a:p>
          <a:p>
            <a:pPr marL="82296" indent="0">
              <a:buNone/>
            </a:pPr>
            <a:r>
              <a:rPr lang="cs-CZ" sz="2800" dirty="0" smtClean="0"/>
              <a:t>Vladimír Zikmund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Granty ČCE na rok 2017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7498080" cy="466344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Chyby, kvůli kterým byly žádosti kráceny, nebo zamítnuty:</a:t>
            </a:r>
          </a:p>
          <a:p>
            <a:endParaRPr lang="cs-CZ" sz="2400" dirty="0"/>
          </a:p>
          <a:p>
            <a:r>
              <a:rPr lang="cs-CZ" sz="2400" dirty="0" smtClean="0">
                <a:solidFill>
                  <a:srgbClr val="FF0000"/>
                </a:solidFill>
              </a:rPr>
              <a:t>Chybějící nebo nedostatečná nová aktivita!</a:t>
            </a:r>
          </a:p>
          <a:p>
            <a:r>
              <a:rPr lang="cs-CZ" sz="2400" dirty="0" smtClean="0"/>
              <a:t>Neuznané náklady – buď nadhodnocené, nebo neprůkazně spojené se záměrem projektu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Nedoporučení ze strany SV</a:t>
            </a:r>
          </a:p>
          <a:p>
            <a:r>
              <a:rPr lang="cs-CZ" sz="2400" dirty="0" smtClean="0"/>
              <a:t>Nesrovnalosti v žádosti, rozdílnost údajů v žádosti        a přílohách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Nepřehledný, nesrozumitelný projekt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04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Granty ČCE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7498080" cy="466344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2400" dirty="0" smtClean="0"/>
              <a:t>Systém hodnocení:</a:t>
            </a:r>
          </a:p>
          <a:p>
            <a:endParaRPr lang="cs-CZ" sz="2400" dirty="0"/>
          </a:p>
          <a:p>
            <a:pPr marL="539496" indent="-457200">
              <a:buFont typeface="+mj-lt"/>
              <a:buAutoNum type="arabicPeriod"/>
            </a:pPr>
            <a:r>
              <a:rPr lang="cs-CZ" sz="2400" dirty="0" smtClean="0"/>
              <a:t>Formální kontrola úplnosti a oprávněnosti</a:t>
            </a:r>
          </a:p>
          <a:p>
            <a:pPr marL="539496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FF0000"/>
                </a:solidFill>
              </a:rPr>
              <a:t>Posouzení dvěma nezávislými hodnotiteli</a:t>
            </a:r>
          </a:p>
          <a:p>
            <a:pPr marL="539496" indent="-457200">
              <a:buFont typeface="+mj-lt"/>
              <a:buAutoNum type="arabicPeriod"/>
            </a:pPr>
            <a:r>
              <a:rPr lang="cs-CZ" sz="2400" dirty="0" smtClean="0"/>
              <a:t>Rozhovor v komisi v případě různých doporučení</a:t>
            </a:r>
          </a:p>
          <a:p>
            <a:pPr marL="539496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FF0000"/>
                </a:solidFill>
              </a:rPr>
              <a:t>Doporučení grantové komise synodní radě</a:t>
            </a:r>
          </a:p>
          <a:p>
            <a:pPr marL="539496" indent="-457200">
              <a:buFont typeface="+mj-lt"/>
              <a:buAutoNum type="arabicPeriod"/>
            </a:pPr>
            <a:r>
              <a:rPr lang="cs-CZ" sz="2400" dirty="0" smtClean="0"/>
              <a:t>Schválení synodní radou</a:t>
            </a:r>
          </a:p>
          <a:p>
            <a:pPr marL="539496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FF0000"/>
                </a:solidFill>
              </a:rPr>
              <a:t>Vyrozumění žadatele (letos do 30. listopadu)</a:t>
            </a:r>
          </a:p>
          <a:p>
            <a:pPr marL="539496" indent="-457200">
              <a:buFont typeface="+mj-lt"/>
              <a:buAutoNum type="arabicPeriod"/>
            </a:pPr>
            <a:r>
              <a:rPr lang="cs-CZ" sz="2400" dirty="0" smtClean="0"/>
              <a:t>Uzavření smlouvy</a:t>
            </a:r>
          </a:p>
        </p:txBody>
      </p:sp>
    </p:spTree>
    <p:extLst>
      <p:ext uri="{BB962C8B-B14F-4D97-AF65-F5344CB8AC3E}">
        <p14:creationId xmlns:p14="http://schemas.microsoft.com/office/powerpoint/2010/main" val="4174101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Granty ČCE na rok 2018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7498080" cy="4663440"/>
          </a:xfrm>
        </p:spPr>
        <p:txBody>
          <a:bodyPr>
            <a:normAutofit/>
          </a:bodyPr>
          <a:lstStyle/>
          <a:p>
            <a:r>
              <a:rPr lang="cs-CZ" sz="2400" kern="1200" dirty="0" smtClean="0">
                <a:solidFill>
                  <a:schemeClr val="tx1"/>
                </a:solidFill>
              </a:rPr>
              <a:t>Na grantový systém 2018 je určeno </a:t>
            </a:r>
            <a:r>
              <a:rPr lang="cs-CZ" sz="2400" kern="1200" dirty="0" smtClean="0">
                <a:solidFill>
                  <a:srgbClr val="FF0000"/>
                </a:solidFill>
              </a:rPr>
              <a:t>9 180 tis. Kč</a:t>
            </a:r>
            <a:r>
              <a:rPr lang="cs-CZ" sz="2400" kern="1200" dirty="0" smtClean="0">
                <a:solidFill>
                  <a:schemeClr val="tx1"/>
                </a:solidFill>
              </a:rPr>
              <a:t>.</a:t>
            </a:r>
          </a:p>
          <a:p>
            <a:pPr marL="82296" indent="0">
              <a:buNone/>
            </a:pPr>
            <a:endParaRPr lang="cs-CZ" sz="2400" dirty="0"/>
          </a:p>
          <a:p>
            <a:r>
              <a:rPr lang="cs-CZ" sz="2400" dirty="0" smtClean="0"/>
              <a:t>3 výzvy:</a:t>
            </a:r>
          </a:p>
          <a:p>
            <a:pPr marL="82296" indent="0"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Rozvoj sborů, výchova a vzdělávání</a:t>
            </a:r>
          </a:p>
          <a:p>
            <a:pPr marL="82296" indent="0"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Diakonická práce</a:t>
            </a:r>
          </a:p>
          <a:p>
            <a:pPr marL="82296" indent="0">
              <a:buNone/>
            </a:pPr>
            <a:r>
              <a:rPr lang="cs-CZ" sz="2400" dirty="0">
                <a:solidFill>
                  <a:srgbClr val="0070C0"/>
                </a:solidFill>
              </a:rPr>
              <a:t>Evangelické </a:t>
            </a:r>
            <a:r>
              <a:rPr lang="cs-CZ" sz="2400" dirty="0" smtClean="0">
                <a:solidFill>
                  <a:srgbClr val="0070C0"/>
                </a:solidFill>
              </a:rPr>
              <a:t>tábory</a:t>
            </a:r>
          </a:p>
          <a:p>
            <a:pPr marL="82296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39926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kern="1200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Výzva 1</a:t>
            </a:r>
            <a:r>
              <a:rPr lang="cs-CZ" sz="36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cs-CZ" sz="36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cs-CZ" sz="3600" dirty="0" smtClean="0"/>
              <a:t>Rozvoj </a:t>
            </a:r>
            <a:r>
              <a:rPr lang="cs-CZ" sz="3600" dirty="0"/>
              <a:t>sborů, výchova a vzdělávání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1798"/>
            <a:ext cx="7498080" cy="54006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</a:rPr>
              <a:t>Zpřístupňování sborů </a:t>
            </a:r>
            <a:r>
              <a:rPr lang="cs-CZ" sz="2000" dirty="0">
                <a:solidFill>
                  <a:schemeClr val="accent3">
                    <a:lumMod val="50000"/>
                  </a:schemeClr>
                </a:solidFill>
              </a:rPr>
              <a:t>a jejich </a:t>
            </a: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</a:rPr>
              <a:t>otevírání vůči </a:t>
            </a:r>
            <a:r>
              <a:rPr lang="cs-CZ" sz="2000" dirty="0">
                <a:solidFill>
                  <a:schemeClr val="accent3">
                    <a:lumMod val="50000"/>
                  </a:schemeClr>
                </a:solidFill>
              </a:rPr>
              <a:t>okolí </a:t>
            </a:r>
            <a:r>
              <a:rPr lang="cs-CZ" sz="2000" dirty="0" smtClean="0"/>
              <a:t>- příprava </a:t>
            </a:r>
            <a:r>
              <a:rPr lang="cs-CZ" sz="2000" dirty="0"/>
              <a:t>akcí typu Noc </a:t>
            </a:r>
            <a:r>
              <a:rPr lang="cs-CZ" sz="2000" dirty="0" smtClean="0"/>
              <a:t>kostelů, otvírání sborových prostor </a:t>
            </a:r>
            <a:r>
              <a:rPr lang="cs-CZ" sz="2000" dirty="0"/>
              <a:t>pro </a:t>
            </a:r>
            <a:r>
              <a:rPr lang="cs-CZ" sz="2000" dirty="0" smtClean="0"/>
              <a:t>veřejnost</a:t>
            </a:r>
            <a:r>
              <a:rPr lang="cs-CZ" sz="2000" dirty="0"/>
              <a:t>, </a:t>
            </a:r>
            <a:r>
              <a:rPr lang="cs-CZ" sz="2000" dirty="0" smtClean="0"/>
              <a:t>pořádání bohoslužeb </a:t>
            </a:r>
            <a:r>
              <a:rPr lang="cs-CZ" sz="2000" dirty="0"/>
              <a:t>mimo </a:t>
            </a:r>
            <a:r>
              <a:rPr lang="cs-CZ" sz="2000" dirty="0" smtClean="0"/>
              <a:t>církevní </a:t>
            </a:r>
            <a:r>
              <a:rPr lang="cs-CZ" sz="2000" dirty="0"/>
              <a:t>prostory, </a:t>
            </a:r>
            <a:r>
              <a:rPr lang="cs-CZ" sz="2000" dirty="0" smtClean="0"/>
              <a:t>pořádání kulturních </a:t>
            </a:r>
            <a:r>
              <a:rPr lang="cs-CZ" sz="2000" dirty="0"/>
              <a:t>akcí ve </a:t>
            </a:r>
            <a:r>
              <a:rPr lang="cs-CZ" sz="2000" dirty="0" smtClean="0"/>
              <a:t>sborových </a:t>
            </a:r>
            <a:r>
              <a:rPr lang="cs-CZ" sz="2000" dirty="0"/>
              <a:t>prostorech, </a:t>
            </a:r>
            <a:r>
              <a:rPr lang="cs-CZ" sz="2000" dirty="0" smtClean="0"/>
              <a:t>spolupráce </a:t>
            </a:r>
            <a:r>
              <a:rPr lang="cs-CZ" sz="2000" dirty="0"/>
              <a:t>s </a:t>
            </a:r>
            <a:r>
              <a:rPr lang="cs-CZ" sz="2000" dirty="0" smtClean="0"/>
              <a:t>místní komunitou</a:t>
            </a:r>
            <a:endParaRPr lang="cs-CZ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>
                <a:solidFill>
                  <a:srgbClr val="0070C0"/>
                </a:solidFill>
              </a:rPr>
              <a:t>Práce </a:t>
            </a:r>
            <a:r>
              <a:rPr lang="cs-CZ" sz="2000" dirty="0">
                <a:solidFill>
                  <a:srgbClr val="0070C0"/>
                </a:solidFill>
              </a:rPr>
              <a:t>s </a:t>
            </a:r>
            <a:r>
              <a:rPr lang="cs-CZ" sz="2000" dirty="0" smtClean="0">
                <a:solidFill>
                  <a:srgbClr val="0070C0"/>
                </a:solidFill>
              </a:rPr>
              <a:t>rodiči </a:t>
            </a:r>
            <a:r>
              <a:rPr lang="cs-CZ" sz="2000" dirty="0">
                <a:solidFill>
                  <a:srgbClr val="0070C0"/>
                </a:solidFill>
              </a:rPr>
              <a:t>s </a:t>
            </a:r>
            <a:r>
              <a:rPr lang="cs-CZ" sz="2000" dirty="0" smtClean="0">
                <a:solidFill>
                  <a:srgbClr val="0070C0"/>
                </a:solidFill>
              </a:rPr>
              <a:t>malými dětmi</a:t>
            </a:r>
            <a:r>
              <a:rPr lang="cs-CZ" sz="2000" dirty="0">
                <a:solidFill>
                  <a:srgbClr val="0070C0"/>
                </a:solidFill>
              </a:rPr>
              <a:t>, s </a:t>
            </a:r>
            <a:r>
              <a:rPr lang="cs-CZ" sz="2000" dirty="0" smtClean="0">
                <a:solidFill>
                  <a:srgbClr val="0070C0"/>
                </a:solidFill>
              </a:rPr>
              <a:t>mládeží, </a:t>
            </a:r>
            <a:r>
              <a:rPr lang="cs-CZ" sz="2000" dirty="0">
                <a:solidFill>
                  <a:srgbClr val="0070C0"/>
                </a:solidFill>
              </a:rPr>
              <a:t>se seniory </a:t>
            </a:r>
            <a:r>
              <a:rPr lang="cs-CZ" sz="2000" dirty="0" smtClean="0">
                <a:solidFill>
                  <a:srgbClr val="0070C0"/>
                </a:solidFill>
              </a:rPr>
              <a:t>- např. </a:t>
            </a:r>
            <a:r>
              <a:rPr lang="cs-CZ" sz="2000" dirty="0">
                <a:solidFill>
                  <a:srgbClr val="0070C0"/>
                </a:solidFill>
              </a:rPr>
              <a:t>rozvoj </a:t>
            </a:r>
            <a:r>
              <a:rPr lang="cs-CZ" sz="2000" dirty="0" smtClean="0">
                <a:solidFill>
                  <a:srgbClr val="0070C0"/>
                </a:solidFill>
              </a:rPr>
              <a:t>mateřských </a:t>
            </a:r>
            <a:r>
              <a:rPr lang="cs-CZ" sz="2000" dirty="0">
                <a:solidFill>
                  <a:srgbClr val="0070C0"/>
                </a:solidFill>
              </a:rPr>
              <a:t>center, </a:t>
            </a:r>
            <a:r>
              <a:rPr lang="cs-CZ" sz="2000" dirty="0" smtClean="0">
                <a:solidFill>
                  <a:srgbClr val="0070C0"/>
                </a:solidFill>
              </a:rPr>
              <a:t>pořádání příměstských táborů, mezinárodní setkávání mladých</a:t>
            </a:r>
            <a:r>
              <a:rPr lang="cs-CZ" sz="2000" dirty="0">
                <a:solidFill>
                  <a:srgbClr val="0070C0"/>
                </a:solidFill>
              </a:rPr>
              <a:t>, kluby </a:t>
            </a:r>
            <a:r>
              <a:rPr lang="cs-CZ" sz="2000" dirty="0" smtClean="0">
                <a:solidFill>
                  <a:srgbClr val="0070C0"/>
                </a:solidFill>
              </a:rPr>
              <a:t>seniorů</a:t>
            </a:r>
            <a:endParaRPr lang="cs-CZ" sz="2000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</a:rPr>
              <a:t>Rozvoj vzdělávacích </a:t>
            </a:r>
            <a:r>
              <a:rPr lang="cs-CZ" sz="2000" dirty="0">
                <a:solidFill>
                  <a:schemeClr val="accent3">
                    <a:lumMod val="50000"/>
                  </a:schemeClr>
                </a:solidFill>
              </a:rPr>
              <a:t>aktivit </a:t>
            </a:r>
            <a:r>
              <a:rPr lang="cs-CZ" sz="2000" dirty="0" smtClean="0"/>
              <a:t>- zakládání dětských </a:t>
            </a:r>
            <a:r>
              <a:rPr lang="cs-CZ" sz="2000" dirty="0"/>
              <a:t>skupin, </a:t>
            </a:r>
            <a:r>
              <a:rPr lang="cs-CZ" sz="2000" dirty="0" smtClean="0"/>
              <a:t>pořádání vzdělávacích kurzů </a:t>
            </a:r>
            <a:r>
              <a:rPr lang="cs-CZ" sz="2000" dirty="0"/>
              <a:t>(</a:t>
            </a:r>
            <a:r>
              <a:rPr lang="cs-CZ" sz="2000" dirty="0" smtClean="0"/>
              <a:t>křesťanská věrouka</a:t>
            </a:r>
            <a:r>
              <a:rPr lang="cs-CZ" sz="2000" dirty="0"/>
              <a:t>, hudba), </a:t>
            </a:r>
            <a:r>
              <a:rPr lang="cs-CZ" sz="2000" dirty="0" smtClean="0"/>
              <a:t>přednášek</a:t>
            </a:r>
            <a:r>
              <a:rPr lang="cs-CZ" sz="2000" dirty="0"/>
              <a:t>, besed pro </a:t>
            </a:r>
            <a:r>
              <a:rPr lang="cs-CZ" sz="2000" dirty="0" smtClean="0"/>
              <a:t>veřejnost </a:t>
            </a:r>
            <a:endParaRPr lang="cs-CZ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>
                <a:solidFill>
                  <a:srgbClr val="0070C0"/>
                </a:solidFill>
              </a:rPr>
              <a:t>Navazování spolupráce </a:t>
            </a:r>
            <a:r>
              <a:rPr lang="cs-CZ" sz="2000" dirty="0">
                <a:solidFill>
                  <a:srgbClr val="0070C0"/>
                </a:solidFill>
              </a:rPr>
              <a:t>se </a:t>
            </a:r>
            <a:r>
              <a:rPr lang="cs-CZ" sz="2000" dirty="0" smtClean="0">
                <a:solidFill>
                  <a:srgbClr val="0070C0"/>
                </a:solidFill>
              </a:rPr>
              <a:t>vzdělávacími </a:t>
            </a:r>
            <a:r>
              <a:rPr lang="cs-CZ" sz="2000" dirty="0">
                <a:solidFill>
                  <a:srgbClr val="0070C0"/>
                </a:solidFill>
              </a:rPr>
              <a:t>institucemi </a:t>
            </a:r>
            <a:r>
              <a:rPr lang="cs-CZ" sz="2000" dirty="0" smtClean="0">
                <a:solidFill>
                  <a:srgbClr val="0070C0"/>
                </a:solidFill>
              </a:rPr>
              <a:t>včetně Evangelické akademie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/>
              <a:t>Výjimečně lze podpořit také zpracování studie nebo jiného přípravného dokumentu, který vytvoří předpoklady pro budoucí realizaci projektu, odpovídajícího standardním podmínkám této </a:t>
            </a:r>
            <a:r>
              <a:rPr lang="cs-CZ" sz="2000" dirty="0" smtClean="0"/>
              <a:t>výzvy</a:t>
            </a:r>
            <a:endParaRPr lang="cs-CZ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kern="1200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Výzva 2</a:t>
            </a:r>
            <a:r>
              <a:rPr lang="cs-CZ" sz="36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cs-CZ" sz="36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cs-CZ" sz="36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Diakonická práce</a:t>
            </a:r>
            <a:r>
              <a:rPr lang="cs-CZ" sz="3600" dirty="0" smtClean="0"/>
              <a:t> </a:t>
            </a:r>
            <a:endParaRPr lang="cs-CZ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54006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900" dirty="0" smtClean="0"/>
              <a:t>Rozvoj dobrovolné práce </a:t>
            </a:r>
            <a:r>
              <a:rPr lang="cs-CZ" sz="1900" dirty="0"/>
              <a:t>v oblasti </a:t>
            </a:r>
            <a:r>
              <a:rPr lang="cs-CZ" sz="1900" dirty="0" smtClean="0"/>
              <a:t>křesťanské služby potřebným</a:t>
            </a:r>
            <a:endParaRPr lang="cs-CZ" sz="19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900" dirty="0" smtClean="0">
                <a:solidFill>
                  <a:srgbClr val="0070C0"/>
                </a:solidFill>
              </a:rPr>
              <a:t>Pomoc samostatně bydlícím starším členům </a:t>
            </a:r>
            <a:r>
              <a:rPr lang="cs-CZ" sz="1900" dirty="0">
                <a:solidFill>
                  <a:srgbClr val="0070C0"/>
                </a:solidFill>
              </a:rPr>
              <a:t>sboru a </a:t>
            </a:r>
            <a:r>
              <a:rPr lang="cs-CZ" sz="1900" dirty="0" smtClean="0">
                <a:solidFill>
                  <a:srgbClr val="0070C0"/>
                </a:solidFill>
              </a:rPr>
              <a:t>místní komunity</a:t>
            </a:r>
            <a:endParaRPr lang="cs-CZ" sz="1900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900" dirty="0" smtClean="0"/>
              <a:t>Konkrétně zaměřená </a:t>
            </a:r>
            <a:r>
              <a:rPr lang="cs-CZ" sz="1900" dirty="0"/>
              <a:t>pomoc </a:t>
            </a:r>
            <a:r>
              <a:rPr lang="cs-CZ" sz="1900" dirty="0" smtClean="0"/>
              <a:t>rodině </a:t>
            </a:r>
            <a:r>
              <a:rPr lang="cs-CZ" sz="1900" dirty="0"/>
              <a:t>nebo jednotlivci v </a:t>
            </a:r>
            <a:r>
              <a:rPr lang="cs-CZ" sz="1900" dirty="0" smtClean="0"/>
              <a:t>tíživé životní situaci, </a:t>
            </a:r>
            <a:r>
              <a:rPr lang="cs-CZ" sz="1900" dirty="0"/>
              <a:t>partnerství pro </a:t>
            </a:r>
            <a:r>
              <a:rPr lang="cs-CZ" sz="1900" dirty="0" smtClean="0"/>
              <a:t>sociálně slabé rodiny</a:t>
            </a:r>
            <a:endParaRPr lang="cs-CZ" sz="19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900" dirty="0" smtClean="0">
                <a:solidFill>
                  <a:srgbClr val="0070C0"/>
                </a:solidFill>
              </a:rPr>
              <a:t>Dobrovolnická činnost </a:t>
            </a:r>
            <a:r>
              <a:rPr lang="cs-CZ" sz="1900" dirty="0">
                <a:solidFill>
                  <a:srgbClr val="0070C0"/>
                </a:solidFill>
              </a:rPr>
              <a:t>v </a:t>
            </a:r>
            <a:r>
              <a:rPr lang="cs-CZ" sz="1900" dirty="0" smtClean="0">
                <a:solidFill>
                  <a:srgbClr val="0070C0"/>
                </a:solidFill>
              </a:rPr>
              <a:t>sociálně vyloučených lokalitách </a:t>
            </a:r>
            <a:r>
              <a:rPr lang="cs-CZ" sz="1900" dirty="0">
                <a:solidFill>
                  <a:srgbClr val="0070C0"/>
                </a:solidFill>
              </a:rPr>
              <a:t>(</a:t>
            </a:r>
            <a:r>
              <a:rPr lang="cs-CZ" sz="1900" dirty="0" smtClean="0">
                <a:solidFill>
                  <a:srgbClr val="0070C0"/>
                </a:solidFill>
              </a:rPr>
              <a:t>např. doučování dětí)</a:t>
            </a:r>
            <a:endParaRPr lang="cs-CZ" sz="1900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900" dirty="0" smtClean="0"/>
              <a:t>Projekty podporující </a:t>
            </a:r>
            <a:r>
              <a:rPr lang="cs-CZ" sz="1900" dirty="0"/>
              <a:t>integraci </a:t>
            </a:r>
            <a:r>
              <a:rPr lang="cs-CZ" sz="1900" dirty="0" smtClean="0"/>
              <a:t>příslušníků menšin</a:t>
            </a:r>
            <a:endParaRPr lang="cs-CZ" sz="19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900" dirty="0" smtClean="0">
                <a:solidFill>
                  <a:srgbClr val="0070C0"/>
                </a:solidFill>
              </a:rPr>
              <a:t>Vytváření </a:t>
            </a:r>
            <a:r>
              <a:rPr lang="cs-CZ" sz="1900" dirty="0">
                <a:solidFill>
                  <a:srgbClr val="0070C0"/>
                </a:solidFill>
              </a:rPr>
              <a:t>prostoru a </a:t>
            </a:r>
            <a:r>
              <a:rPr lang="cs-CZ" sz="1900" dirty="0" smtClean="0">
                <a:solidFill>
                  <a:srgbClr val="0070C0"/>
                </a:solidFill>
              </a:rPr>
              <a:t>podmínek </a:t>
            </a:r>
            <a:r>
              <a:rPr lang="cs-CZ" sz="1900" dirty="0">
                <a:solidFill>
                  <a:srgbClr val="0070C0"/>
                </a:solidFill>
              </a:rPr>
              <a:t>pro </a:t>
            </a:r>
            <a:r>
              <a:rPr lang="cs-CZ" sz="1900" dirty="0" smtClean="0">
                <a:solidFill>
                  <a:srgbClr val="0070C0"/>
                </a:solidFill>
              </a:rPr>
              <a:t>svépomocné podpůrné skupiny</a:t>
            </a:r>
            <a:endParaRPr lang="cs-CZ" sz="1900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900" dirty="0" smtClean="0"/>
              <a:t>Z</a:t>
            </a:r>
            <a:r>
              <a:rPr lang="pt-BR" sz="1900" dirty="0" smtClean="0"/>
              <a:t>p</a:t>
            </a:r>
            <a:r>
              <a:rPr lang="cs-CZ" sz="1900" dirty="0" smtClean="0"/>
              <a:t>ř</a:t>
            </a:r>
            <a:r>
              <a:rPr lang="pt-BR" sz="1900" dirty="0" smtClean="0"/>
              <a:t>ístup</a:t>
            </a:r>
            <a:r>
              <a:rPr lang="cs-CZ" sz="1900" dirty="0" smtClean="0"/>
              <a:t>ň</a:t>
            </a:r>
            <a:r>
              <a:rPr lang="pt-BR" sz="1900" dirty="0" smtClean="0"/>
              <a:t>ov</a:t>
            </a:r>
            <a:r>
              <a:rPr lang="cs-CZ" sz="1900" dirty="0" smtClean="0"/>
              <a:t>á</a:t>
            </a:r>
            <a:r>
              <a:rPr lang="pt-BR" sz="1900" dirty="0" smtClean="0"/>
              <a:t>ní sborov</a:t>
            </a:r>
            <a:r>
              <a:rPr lang="cs-CZ" sz="1900" dirty="0" smtClean="0"/>
              <a:t>ý</a:t>
            </a:r>
            <a:r>
              <a:rPr lang="pt-BR" sz="1900" dirty="0" smtClean="0"/>
              <a:t>ch </a:t>
            </a:r>
            <a:r>
              <a:rPr lang="pt-BR" sz="1900" dirty="0"/>
              <a:t>prostor </a:t>
            </a:r>
            <a:r>
              <a:rPr lang="pt-BR" sz="1900" dirty="0" smtClean="0"/>
              <a:t>n</a:t>
            </a:r>
            <a:r>
              <a:rPr lang="cs-CZ" sz="1900" dirty="0" smtClean="0"/>
              <a:t>á</a:t>
            </a:r>
            <a:r>
              <a:rPr lang="pt-BR" sz="1900" dirty="0" smtClean="0"/>
              <a:t>v</a:t>
            </a:r>
            <a:r>
              <a:rPr lang="cs-CZ" sz="1900" dirty="0" smtClean="0"/>
              <a:t>š</a:t>
            </a:r>
            <a:r>
              <a:rPr lang="pt-BR" sz="1900" dirty="0" smtClean="0"/>
              <a:t>t</a:t>
            </a:r>
            <a:r>
              <a:rPr lang="cs-CZ" sz="1900" dirty="0" smtClean="0"/>
              <a:t>ě</a:t>
            </a:r>
            <a:r>
              <a:rPr lang="pt-BR" sz="1900" dirty="0" smtClean="0"/>
              <a:t>vník</a:t>
            </a:r>
            <a:r>
              <a:rPr lang="cs-CZ" sz="1900" dirty="0" smtClean="0"/>
              <a:t>ů</a:t>
            </a:r>
            <a:r>
              <a:rPr lang="pt-BR" sz="1900" dirty="0" smtClean="0"/>
              <a:t>m </a:t>
            </a:r>
            <a:r>
              <a:rPr lang="pt-BR" sz="1900" dirty="0"/>
              <a:t>s omezenou </a:t>
            </a:r>
            <a:r>
              <a:rPr lang="pt-BR" sz="1900" dirty="0" smtClean="0"/>
              <a:t>pohyblivostí</a:t>
            </a:r>
            <a:endParaRPr lang="pt-BR" sz="19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900" dirty="0" smtClean="0">
                <a:solidFill>
                  <a:srgbClr val="0070C0"/>
                </a:solidFill>
              </a:rPr>
              <a:t>Zpřístupňování bohoslužeb </a:t>
            </a:r>
            <a:r>
              <a:rPr lang="cs-CZ" sz="1900" dirty="0">
                <a:solidFill>
                  <a:srgbClr val="0070C0"/>
                </a:solidFill>
              </a:rPr>
              <a:t>a akcí v </a:t>
            </a:r>
            <a:r>
              <a:rPr lang="cs-CZ" sz="1900" dirty="0" smtClean="0">
                <a:solidFill>
                  <a:srgbClr val="0070C0"/>
                </a:solidFill>
              </a:rPr>
              <a:t>prostorách </a:t>
            </a:r>
            <a:r>
              <a:rPr lang="cs-CZ" sz="1900" dirty="0">
                <a:solidFill>
                  <a:srgbClr val="0070C0"/>
                </a:solidFill>
              </a:rPr>
              <a:t>sboru pro </a:t>
            </a:r>
            <a:r>
              <a:rPr lang="cs-CZ" sz="1900" dirty="0" smtClean="0">
                <a:solidFill>
                  <a:srgbClr val="0070C0"/>
                </a:solidFill>
              </a:rPr>
              <a:t>účastníky     s </a:t>
            </a:r>
            <a:r>
              <a:rPr lang="cs-CZ" sz="1900" dirty="0">
                <a:solidFill>
                  <a:srgbClr val="0070C0"/>
                </a:solidFill>
              </a:rPr>
              <a:t>poruchami sluchu. </a:t>
            </a:r>
            <a:endParaRPr lang="cs-CZ" sz="1900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900" dirty="0"/>
              <a:t>Výjimečně lze podpořit také zpracování studie nebo jiného přípravného dokumentu, který vytvoří předpoklady pro budoucí realizaci projektu, odpovídajícího standardním podmínkám této </a:t>
            </a:r>
            <a:r>
              <a:rPr lang="cs-CZ" sz="1900" dirty="0" smtClean="0"/>
              <a:t>výzvy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015118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5004" cy="1354162"/>
          </a:xfrm>
        </p:spPr>
        <p:txBody>
          <a:bodyPr>
            <a:noAutofit/>
          </a:bodyPr>
          <a:lstStyle/>
          <a:p>
            <a:r>
              <a:rPr lang="cs-CZ" sz="2000" kern="1200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Výzva 3</a:t>
            </a:r>
            <a:r>
              <a:rPr lang="cs-CZ" sz="36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cs-CZ" sz="36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cs-CZ" sz="36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Evangelické tábory </a:t>
            </a:r>
            <a:br>
              <a:rPr lang="cs-CZ" sz="36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cs-CZ" sz="28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pro děti a mládež</a:t>
            </a:r>
            <a:r>
              <a:rPr lang="cs-CZ" sz="2800" dirty="0" smtClean="0"/>
              <a:t> </a:t>
            </a:r>
            <a:endParaRPr lang="cs-CZ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532" y="1772816"/>
            <a:ext cx="7498080" cy="367240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cs-CZ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/>
              <a:t>Zajištění biblického </a:t>
            </a:r>
            <a:r>
              <a:rPr lang="cs-CZ" sz="2000" dirty="0"/>
              <a:t>nebo </a:t>
            </a:r>
            <a:r>
              <a:rPr lang="cs-CZ" sz="2000" dirty="0" smtClean="0"/>
              <a:t>jiného vhodného duchovního </a:t>
            </a:r>
            <a:r>
              <a:rPr lang="cs-CZ" sz="2000" dirty="0"/>
              <a:t>programu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v rámci pořádaných evangelických táborů</a:t>
            </a:r>
            <a:br>
              <a:rPr lang="cs-CZ" sz="2000" dirty="0" smtClean="0"/>
            </a:br>
            <a:endParaRPr lang="cs-CZ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/>
              <a:t>Pořízení </a:t>
            </a:r>
            <a:r>
              <a:rPr lang="cs-CZ" sz="2000" dirty="0"/>
              <a:t>nebo opravy </a:t>
            </a:r>
            <a:r>
              <a:rPr lang="cs-CZ" sz="2000" dirty="0" smtClean="0"/>
              <a:t>pevného </a:t>
            </a:r>
            <a:r>
              <a:rPr lang="cs-CZ" sz="2000" dirty="0"/>
              <a:t>nebo </a:t>
            </a:r>
            <a:r>
              <a:rPr lang="cs-CZ" sz="2000" dirty="0" smtClean="0"/>
              <a:t>mobilního </a:t>
            </a:r>
            <a:r>
              <a:rPr lang="cs-CZ" sz="2000" dirty="0"/>
              <a:t>vybavení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pro táboření, využívaného při pořádání evangelických táborů</a:t>
            </a:r>
          </a:p>
          <a:p>
            <a:pPr marL="82296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/>
          </a:p>
          <a:p>
            <a:pPr marL="82296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 smtClean="0">
                <a:solidFill>
                  <a:srgbClr val="0070C0"/>
                </a:solidFill>
              </a:rPr>
              <a:t>Táborem se rozumí akce minimálně dvoudenní pro nejméně osm účastníků převážně mladších 18 let </a:t>
            </a:r>
            <a:endParaRPr lang="cs-CZ" sz="2000" dirty="0">
              <a:solidFill>
                <a:srgbClr val="0070C0"/>
              </a:solidFill>
            </a:endParaRP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89415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Pokyny k vyplnění žádosti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628800"/>
            <a:ext cx="7704856" cy="1224136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cs-CZ" sz="2400" b="1" dirty="0" smtClean="0"/>
              <a:t>Na webu ústředí církve</a:t>
            </a:r>
            <a:endParaRPr lang="cs-CZ" sz="2400" dirty="0"/>
          </a:p>
          <a:p>
            <a:pPr lvl="0">
              <a:spcBef>
                <a:spcPts val="0"/>
              </a:spcBef>
            </a:pPr>
            <a:r>
              <a:rPr lang="cs-CZ" sz="2000" dirty="0" smtClean="0"/>
              <a:t>Od 21. 6. 2017</a:t>
            </a:r>
          </a:p>
          <a:p>
            <a:pPr lvl="0">
              <a:spcBef>
                <a:spcPts val="0"/>
              </a:spcBef>
            </a:pPr>
            <a:endParaRPr lang="cs-CZ" sz="2000" dirty="0"/>
          </a:p>
          <a:p>
            <a:pPr lvl="0">
              <a:spcBef>
                <a:spcPts val="0"/>
              </a:spcBef>
            </a:pPr>
            <a:endParaRPr lang="cs-CZ" sz="2000" dirty="0" smtClean="0"/>
          </a:p>
          <a:p>
            <a:pPr marL="82296" indent="0">
              <a:buNone/>
            </a:pPr>
            <a:r>
              <a:rPr lang="cs-CZ" sz="4000" dirty="0" smtClean="0">
                <a:solidFill>
                  <a:schemeClr val="accent6"/>
                </a:solidFill>
              </a:rPr>
              <a:t>https</a:t>
            </a:r>
            <a:r>
              <a:rPr lang="cs-CZ" sz="4000" dirty="0">
                <a:solidFill>
                  <a:schemeClr val="accent6"/>
                </a:solidFill>
              </a:rPr>
              <a:t>://www.ustredicce.cz</a:t>
            </a:r>
            <a:r>
              <a:rPr lang="cs-CZ" sz="4000" dirty="0" smtClean="0">
                <a:solidFill>
                  <a:schemeClr val="accent6"/>
                </a:solidFill>
              </a:rPr>
              <a:t>/</a:t>
            </a:r>
            <a:endParaRPr lang="cs-CZ" sz="4000" dirty="0">
              <a:solidFill>
                <a:schemeClr val="accent6"/>
              </a:solidFill>
            </a:endParaRPr>
          </a:p>
          <a:p>
            <a:r>
              <a:rPr lang="cs-CZ" sz="2000" dirty="0" smtClean="0"/>
              <a:t>/ oddíl </a:t>
            </a:r>
            <a:r>
              <a:rPr lang="cs-CZ" sz="2000" dirty="0"/>
              <a:t>Ústřední církevní kancelář</a:t>
            </a:r>
          </a:p>
          <a:p>
            <a:r>
              <a:rPr lang="cs-CZ" sz="2000" dirty="0"/>
              <a:t>/ </a:t>
            </a:r>
            <a:r>
              <a:rPr lang="cs-CZ" sz="2000" dirty="0" smtClean="0"/>
              <a:t>dokumenty </a:t>
            </a:r>
            <a:endParaRPr lang="cs-CZ" sz="2000" dirty="0"/>
          </a:p>
          <a:p>
            <a:r>
              <a:rPr lang="cs-CZ" sz="2000" dirty="0" smtClean="0"/>
              <a:t>/ grantový systém</a:t>
            </a:r>
          </a:p>
          <a:p>
            <a:endParaRPr lang="cs-CZ" sz="2000" dirty="0"/>
          </a:p>
          <a:p>
            <a:pPr marL="82296" indent="0">
              <a:buNone/>
            </a:pPr>
            <a:r>
              <a:rPr lang="cs-CZ" sz="2000" dirty="0" smtClean="0"/>
              <a:t>Zde jsou uloženy výzvy, formuláře žádostí a všechny dokumenty, které se grantového systému týkají.</a:t>
            </a:r>
            <a:endParaRPr lang="cs-CZ" sz="2000" dirty="0"/>
          </a:p>
          <a:p>
            <a:pPr lvl="0">
              <a:spcBef>
                <a:spcPts val="0"/>
              </a:spcBef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55818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Uznatelné náklady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628800"/>
            <a:ext cx="7704856" cy="5112568"/>
          </a:xfrm>
        </p:spPr>
        <p:txBody>
          <a:bodyPr>
            <a:noAutofit/>
          </a:bodyPr>
          <a:lstStyle/>
          <a:p>
            <a:r>
              <a:rPr lang="pl-PL" sz="2000" dirty="0" smtClean="0"/>
              <a:t>Věcně přímo souvisejí s projektem </a:t>
            </a:r>
          </a:p>
          <a:p>
            <a:r>
              <a:rPr lang="cs-CZ" sz="2000" dirty="0" smtClean="0"/>
              <a:t>Jsou </a:t>
            </a:r>
            <a:r>
              <a:rPr lang="cs-CZ" sz="2000" dirty="0"/>
              <a:t>přiměřené (odpovídají cenám v místě a čase obvyklým</a:t>
            </a:r>
            <a:r>
              <a:rPr lang="cs-CZ" sz="2000" dirty="0" smtClean="0"/>
              <a:t>)</a:t>
            </a:r>
            <a:endParaRPr lang="cs-CZ" sz="2000" dirty="0"/>
          </a:p>
          <a:p>
            <a:pPr lvl="0">
              <a:spcBef>
                <a:spcPts val="0"/>
              </a:spcBef>
            </a:pPr>
            <a:r>
              <a:rPr lang="cs-CZ" sz="2000" dirty="0" smtClean="0">
                <a:solidFill>
                  <a:schemeClr val="accent3"/>
                </a:solidFill>
              </a:rPr>
              <a:t>Vznikly </a:t>
            </a:r>
            <a:r>
              <a:rPr lang="cs-CZ" sz="2000" dirty="0">
                <a:solidFill>
                  <a:schemeClr val="accent3"/>
                </a:solidFill>
              </a:rPr>
              <a:t>v období od </a:t>
            </a:r>
            <a:r>
              <a:rPr lang="cs-CZ" sz="2000" dirty="0" smtClean="0">
                <a:solidFill>
                  <a:schemeClr val="accent3"/>
                </a:solidFill>
              </a:rPr>
              <a:t>1. 1. 2018 </a:t>
            </a:r>
            <a:r>
              <a:rPr lang="cs-CZ" sz="2000" dirty="0">
                <a:solidFill>
                  <a:schemeClr val="accent3"/>
                </a:solidFill>
              </a:rPr>
              <a:t>do ukončení realizace </a:t>
            </a:r>
            <a:r>
              <a:rPr lang="cs-CZ" sz="2000" dirty="0" smtClean="0">
                <a:solidFill>
                  <a:schemeClr val="accent3"/>
                </a:solidFill>
              </a:rPr>
              <a:t>projektu a byly uhrazeny</a:t>
            </a:r>
            <a:endParaRPr lang="cs-CZ" sz="2000" dirty="0">
              <a:solidFill>
                <a:schemeClr val="accent3"/>
              </a:solidFill>
            </a:endParaRPr>
          </a:p>
          <a:p>
            <a:pPr>
              <a:spcBef>
                <a:spcPts val="0"/>
              </a:spcBef>
            </a:pPr>
            <a:r>
              <a:rPr lang="cs-CZ" sz="2000" dirty="0"/>
              <a:t>Výdaje na stavební práce a jiné investiční </a:t>
            </a:r>
            <a:r>
              <a:rPr lang="cs-CZ" sz="2000" dirty="0" smtClean="0"/>
              <a:t>výdaje, jsou-li </a:t>
            </a:r>
            <a:r>
              <a:rPr lang="cs-CZ" sz="2000" dirty="0"/>
              <a:t>nezbytné pro dosažení hlavních cílů </a:t>
            </a:r>
            <a:r>
              <a:rPr lang="cs-CZ" sz="2000" dirty="0" smtClean="0"/>
              <a:t>projektu, za </a:t>
            </a:r>
            <a:r>
              <a:rPr lang="cs-CZ" sz="2000" dirty="0"/>
              <a:t>předpokladu záruky jejich udržitelnosti po ukončení </a:t>
            </a:r>
            <a:r>
              <a:rPr lang="cs-CZ" sz="2000" dirty="0" smtClean="0"/>
              <a:t>projektu</a:t>
            </a:r>
            <a:endParaRPr lang="cs-CZ" sz="2000" dirty="0"/>
          </a:p>
          <a:p>
            <a:pPr>
              <a:spcBef>
                <a:spcPts val="0"/>
              </a:spcBef>
            </a:pPr>
            <a:r>
              <a:rPr lang="cs-CZ" sz="2000" dirty="0" smtClean="0">
                <a:solidFill>
                  <a:schemeClr val="accent3"/>
                </a:solidFill>
              </a:rPr>
              <a:t>Výdaje </a:t>
            </a:r>
            <a:r>
              <a:rPr lang="cs-CZ" sz="2000" dirty="0">
                <a:solidFill>
                  <a:schemeClr val="accent3"/>
                </a:solidFill>
              </a:rPr>
              <a:t>spojené s administrací projektu (telefon, internet, energie, vedení účetnictví apod.) lze uvést v rozpočtu paušální částkou do výše 5 % z celkové výše uznatelných výdajů na </a:t>
            </a:r>
            <a:r>
              <a:rPr lang="cs-CZ" sz="2000" dirty="0" smtClean="0">
                <a:solidFill>
                  <a:schemeClr val="accent3"/>
                </a:solidFill>
              </a:rPr>
              <a:t>projekt</a:t>
            </a:r>
          </a:p>
          <a:p>
            <a:r>
              <a:rPr lang="pl-PL" sz="2000" dirty="0" smtClean="0"/>
              <a:t>Jsou </a:t>
            </a:r>
            <a:r>
              <a:rPr lang="pl-PL" sz="2000" dirty="0"/>
              <a:t>zaneseny v </a:t>
            </a:r>
            <a:r>
              <a:rPr lang="pl-PL" sz="2000" dirty="0" smtClean="0"/>
              <a:t>účetnictví žadatele </a:t>
            </a:r>
            <a:r>
              <a:rPr lang="pl-PL" sz="2000" dirty="0"/>
              <a:t>a </a:t>
            </a:r>
            <a:r>
              <a:rPr lang="pl-PL" sz="2000" dirty="0" smtClean="0"/>
              <a:t>doložitelné účetními doklady </a:t>
            </a:r>
            <a:endParaRPr lang="pl-PL" sz="2000" dirty="0"/>
          </a:p>
          <a:p>
            <a:pPr>
              <a:spcBef>
                <a:spcPts val="0"/>
              </a:spcBef>
            </a:pPr>
            <a:endParaRPr lang="cs-CZ" sz="20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290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Hodnotící kritéria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268760"/>
            <a:ext cx="7704856" cy="5472608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r>
              <a:rPr lang="cs-CZ" sz="2400" dirty="0" smtClean="0">
                <a:solidFill>
                  <a:schemeClr val="accent6"/>
                </a:solidFill>
              </a:rPr>
              <a:t>Nově jsou součástí výzev!!!</a:t>
            </a:r>
          </a:p>
          <a:p>
            <a:pPr marL="82296" indent="0" algn="ctr">
              <a:buNone/>
            </a:pPr>
            <a:r>
              <a:rPr lang="cs-CZ" sz="2000" dirty="0" smtClean="0"/>
              <a:t>Snažte se o co nejvýstižnější popis projektu, aby naplňování jednotlivých kritérií bylo zřejmé i hodnotiteli, který váš projekt jinak nezná!!!</a:t>
            </a:r>
          </a:p>
          <a:p>
            <a:pPr marL="82296" indent="0">
              <a:buNone/>
            </a:pPr>
            <a:r>
              <a:rPr lang="cs-CZ" sz="2000" dirty="0">
                <a:solidFill>
                  <a:schemeClr val="accent4"/>
                </a:solidFill>
              </a:rPr>
              <a:t>Formální </a:t>
            </a:r>
            <a:r>
              <a:rPr lang="cs-CZ" sz="2000" dirty="0" smtClean="0">
                <a:solidFill>
                  <a:schemeClr val="accent4"/>
                </a:solidFill>
              </a:rPr>
              <a:t>kritéria</a:t>
            </a:r>
          </a:p>
          <a:p>
            <a:pPr marL="82296" indent="0">
              <a:buNone/>
            </a:pPr>
            <a:r>
              <a:rPr lang="cs-CZ" sz="2000" dirty="0" smtClean="0">
                <a:solidFill>
                  <a:schemeClr val="accent4"/>
                </a:solidFill>
              </a:rPr>
              <a:t>Přín</a:t>
            </a:r>
            <a:r>
              <a:rPr lang="cs-CZ" sz="2000" dirty="0">
                <a:solidFill>
                  <a:schemeClr val="accent4"/>
                </a:solidFill>
              </a:rPr>
              <a:t>os projektu</a:t>
            </a:r>
            <a:endParaRPr lang="cs-CZ" sz="2000" dirty="0" smtClean="0">
              <a:solidFill>
                <a:schemeClr val="accent4"/>
              </a:solidFill>
            </a:endParaRPr>
          </a:p>
          <a:p>
            <a:pPr marL="82296" indent="0">
              <a:buNone/>
            </a:pPr>
            <a:r>
              <a:rPr lang="cs-CZ" sz="2000" dirty="0" smtClean="0">
                <a:solidFill>
                  <a:schemeClr val="accent4"/>
                </a:solidFill>
              </a:rPr>
              <a:t>Invence</a:t>
            </a:r>
            <a:r>
              <a:rPr lang="cs-CZ" sz="2000" dirty="0">
                <a:solidFill>
                  <a:schemeClr val="accent4"/>
                </a:solidFill>
              </a:rPr>
              <a:t>, nové nápady a </a:t>
            </a:r>
            <a:r>
              <a:rPr lang="cs-CZ" sz="2000" dirty="0" smtClean="0">
                <a:solidFill>
                  <a:schemeClr val="accent4"/>
                </a:solidFill>
              </a:rPr>
              <a:t>myšlenky</a:t>
            </a:r>
          </a:p>
          <a:p>
            <a:pPr marL="82296" indent="0">
              <a:buNone/>
            </a:pPr>
            <a:r>
              <a:rPr lang="cs-CZ" sz="2000" dirty="0">
                <a:solidFill>
                  <a:schemeClr val="accent4"/>
                </a:solidFill>
              </a:rPr>
              <a:t>Očekávané výsledky realizace </a:t>
            </a:r>
            <a:r>
              <a:rPr lang="cs-CZ" sz="2000" dirty="0" smtClean="0">
                <a:solidFill>
                  <a:schemeClr val="accent4"/>
                </a:solidFill>
              </a:rPr>
              <a:t>projektu</a:t>
            </a:r>
          </a:p>
          <a:p>
            <a:pPr marL="82296" indent="0">
              <a:buNone/>
            </a:pPr>
            <a:r>
              <a:rPr lang="cs-CZ" sz="2000" dirty="0">
                <a:solidFill>
                  <a:schemeClr val="accent4"/>
                </a:solidFill>
              </a:rPr>
              <a:t>Udržitelnost </a:t>
            </a:r>
            <a:r>
              <a:rPr lang="cs-CZ" sz="2000" dirty="0" smtClean="0">
                <a:solidFill>
                  <a:schemeClr val="accent4"/>
                </a:solidFill>
              </a:rPr>
              <a:t>projektu</a:t>
            </a:r>
          </a:p>
          <a:p>
            <a:pPr marL="82296" indent="0">
              <a:buNone/>
            </a:pPr>
            <a:r>
              <a:rPr lang="cs-CZ" sz="2000" dirty="0">
                <a:solidFill>
                  <a:schemeClr val="accent4"/>
                </a:solidFill>
              </a:rPr>
              <a:t>Jasný realizační plán s jednotlivými kroky a časovým </a:t>
            </a:r>
            <a:r>
              <a:rPr lang="cs-CZ" sz="2000" dirty="0" smtClean="0">
                <a:solidFill>
                  <a:schemeClr val="accent4"/>
                </a:solidFill>
              </a:rPr>
              <a:t>harmonogramem</a:t>
            </a:r>
          </a:p>
          <a:p>
            <a:pPr marL="82296" indent="0">
              <a:buNone/>
            </a:pPr>
            <a:r>
              <a:rPr lang="cs-CZ" sz="2000" dirty="0" smtClean="0">
                <a:solidFill>
                  <a:schemeClr val="accent4"/>
                </a:solidFill>
              </a:rPr>
              <a:t>Rozpočet projektu</a:t>
            </a:r>
          </a:p>
          <a:p>
            <a:pPr marL="82296" indent="0">
              <a:buNone/>
            </a:pPr>
            <a:r>
              <a:rPr lang="cs-CZ" sz="2000" dirty="0">
                <a:solidFill>
                  <a:schemeClr val="accent4"/>
                </a:solidFill>
              </a:rPr>
              <a:t>Předpoklady žadatele k úspěšné realizaci </a:t>
            </a:r>
            <a:r>
              <a:rPr lang="cs-CZ" sz="2000" dirty="0" smtClean="0">
                <a:solidFill>
                  <a:schemeClr val="accent4"/>
                </a:solidFill>
              </a:rPr>
              <a:t>projektu</a:t>
            </a:r>
          </a:p>
          <a:p>
            <a:pPr marL="82296" indent="0">
              <a:buNone/>
            </a:pPr>
            <a:r>
              <a:rPr lang="cs-CZ" sz="2000" dirty="0">
                <a:solidFill>
                  <a:schemeClr val="accent4"/>
                </a:solidFill>
              </a:rPr>
              <a:t>Srozumitelnost, přehlednost, výstižnost projektové žádosti</a:t>
            </a:r>
            <a:endParaRPr lang="cs-CZ" sz="2000" dirty="0" smtClean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5184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Všeobecná upozornění</a:t>
            </a:r>
            <a:endParaRPr lang="cs-CZ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cs-CZ" sz="1800" kern="1200" dirty="0" smtClean="0">
                <a:solidFill>
                  <a:schemeClr val="accent3"/>
                </a:solidFill>
              </a:rPr>
              <a:t>Elektronická forma podávání žádostí (povinná)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Termín pro podávání žádostí: </a:t>
            </a:r>
            <a:r>
              <a:rPr lang="cs-CZ" sz="1800" dirty="0" smtClean="0"/>
              <a:t>15. 9. 2017</a:t>
            </a:r>
          </a:p>
          <a:p>
            <a:pPr>
              <a:lnSpc>
                <a:spcPct val="100000"/>
              </a:lnSpc>
            </a:pPr>
            <a:r>
              <a:rPr lang="cs-CZ" sz="1800" dirty="0" smtClean="0"/>
              <a:t>Preferovaný formát dokumentu: „</a:t>
            </a:r>
            <a:r>
              <a:rPr lang="cs-CZ" sz="1800" dirty="0" err="1" smtClean="0"/>
              <a:t>xlsm</a:t>
            </a:r>
            <a:r>
              <a:rPr lang="cs-CZ" sz="1800" dirty="0" smtClean="0"/>
              <a:t>“. V případě ztráty čitelnosti souboru (editování v různých verzích MS Excel) můžete být vyzváni k zaslání souboru převedeného do </a:t>
            </a:r>
            <a:r>
              <a:rPr lang="cs-CZ" sz="1800" dirty="0" smtClean="0"/>
              <a:t>formátu „</a:t>
            </a:r>
            <a:r>
              <a:rPr lang="cs-CZ" sz="1800" dirty="0" err="1" smtClean="0"/>
              <a:t>pdf</a:t>
            </a:r>
            <a:r>
              <a:rPr lang="cs-CZ" sz="1800" dirty="0" smtClean="0"/>
              <a:t>“.</a:t>
            </a:r>
            <a:br>
              <a:rPr lang="cs-CZ" sz="1800" dirty="0" smtClean="0"/>
            </a:br>
            <a:r>
              <a:rPr lang="cs-CZ" sz="1800" dirty="0" smtClean="0"/>
              <a:t>---------------------------------------------------------------------------------------------</a:t>
            </a:r>
            <a:endParaRPr lang="cs-CZ" sz="1800" dirty="0"/>
          </a:p>
          <a:p>
            <a:pPr>
              <a:lnSpc>
                <a:spcPct val="100000"/>
              </a:lnSpc>
            </a:pPr>
            <a:r>
              <a:rPr lang="cs-CZ" sz="1800" i="1" dirty="0" smtClean="0">
                <a:solidFill>
                  <a:srgbClr val="002060"/>
                </a:solidFill>
              </a:rPr>
              <a:t>Písemná forma </a:t>
            </a:r>
            <a:r>
              <a:rPr lang="cs-CZ" sz="1800" i="1" dirty="0">
                <a:solidFill>
                  <a:srgbClr val="002060"/>
                </a:solidFill>
              </a:rPr>
              <a:t>podávání </a:t>
            </a:r>
            <a:r>
              <a:rPr lang="cs-CZ" sz="1800" i="1" dirty="0" smtClean="0">
                <a:solidFill>
                  <a:srgbClr val="002060"/>
                </a:solidFill>
              </a:rPr>
              <a:t>žádostí s originálními podpisy</a:t>
            </a:r>
            <a:endParaRPr lang="cs-CZ" sz="1800" i="1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r>
              <a:rPr lang="cs-CZ" sz="1800" i="1" dirty="0"/>
              <a:t>Termín pro </a:t>
            </a:r>
            <a:r>
              <a:rPr lang="cs-CZ" sz="1800" i="1" dirty="0" smtClean="0"/>
              <a:t>dodání originálů </a:t>
            </a:r>
            <a:r>
              <a:rPr lang="cs-CZ" sz="1800" i="1" dirty="0"/>
              <a:t>žádostí: </a:t>
            </a:r>
            <a:r>
              <a:rPr lang="cs-CZ" sz="1800" i="1" dirty="0" smtClean="0"/>
              <a:t>22. 9. 2017</a:t>
            </a:r>
            <a:endParaRPr lang="cs-CZ" sz="1800" i="1" dirty="0"/>
          </a:p>
          <a:p>
            <a:pPr marL="82296" indent="0" algn="ctr">
              <a:lnSpc>
                <a:spcPct val="100000"/>
              </a:lnSpc>
              <a:buNone/>
            </a:pPr>
            <a:r>
              <a:rPr lang="cs-CZ" sz="1800" i="1" kern="1200" dirty="0" smtClean="0">
                <a:solidFill>
                  <a:schemeClr val="accent4"/>
                </a:solidFill>
              </a:rPr>
              <a:t>Nebude-li </a:t>
            </a:r>
            <a:r>
              <a:rPr lang="cs-CZ" sz="1800" i="1" kern="1200" dirty="0" smtClean="0">
                <a:solidFill>
                  <a:schemeClr val="accent4"/>
                </a:solidFill>
              </a:rPr>
              <a:t>dodána elektronická žádost do 15. 9., nemusíte již podepsaný originál dodávat!</a:t>
            </a:r>
          </a:p>
          <a:p>
            <a:pPr>
              <a:lnSpc>
                <a:spcPct val="100000"/>
              </a:lnSpc>
            </a:pPr>
            <a:r>
              <a:rPr lang="cs-CZ" sz="1800" dirty="0" smtClean="0"/>
              <a:t>Ke </a:t>
            </a:r>
            <a:r>
              <a:rPr lang="cs-CZ" sz="1800" dirty="0" smtClean="0"/>
              <a:t>komunikaci i zasílání žádostí a dotazů používejte </a:t>
            </a:r>
            <a:r>
              <a:rPr lang="cs-CZ" sz="1800" dirty="0" smtClean="0"/>
              <a:t>e-mailovou </a:t>
            </a:r>
            <a:r>
              <a:rPr lang="cs-CZ" sz="1800" dirty="0" smtClean="0"/>
              <a:t>adresu </a:t>
            </a:r>
          </a:p>
          <a:p>
            <a:pPr marL="82296" indent="0" algn="ctr">
              <a:lnSpc>
                <a:spcPct val="100000"/>
              </a:lnSpc>
              <a:buNone/>
            </a:pPr>
            <a:r>
              <a:rPr lang="cs-CZ" sz="1800" dirty="0" smtClean="0">
                <a:solidFill>
                  <a:srgbClr val="C00000"/>
                </a:solidFill>
              </a:rPr>
              <a:t>granty@e-cirkev.cz</a:t>
            </a:r>
            <a:endParaRPr lang="cs-CZ" sz="1800" dirty="0" smtClean="0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</a:pPr>
            <a:r>
              <a:rPr lang="cs-CZ" sz="1800" dirty="0" smtClean="0">
                <a:solidFill>
                  <a:srgbClr val="002060"/>
                </a:solidFill>
              </a:rPr>
              <a:t>V případě neúplných žádostí můžete být vyzváni k dodání chybějících údajů. Chybně vyplněné žádosti budou vyřazeny.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Grantový systém ČCE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Záměr grantového systému</a:t>
            </a:r>
            <a:br>
              <a:rPr lang="cs-CZ" dirty="0" smtClean="0"/>
            </a:br>
            <a:endParaRPr lang="cs-CZ" dirty="0" smtClean="0"/>
          </a:p>
          <a:p>
            <a:pPr marL="82296" indent="0">
              <a:buNone/>
            </a:pPr>
            <a:r>
              <a:rPr lang="cs-CZ" i="1" dirty="0" smtClean="0">
                <a:solidFill>
                  <a:schemeClr val="accent1">
                    <a:lumMod val="50000"/>
                  </a:schemeClr>
                </a:solidFill>
              </a:rPr>
              <a:t>Podpora aktivit vedoucích k rozvoji sborových společenství a k naplňování poslání církve ve společnosti.</a:t>
            </a:r>
          </a:p>
          <a:p>
            <a:pPr marL="82296" indent="0">
              <a:buNone/>
            </a:pPr>
            <a:endParaRPr lang="cs-CZ" i="1" dirty="0"/>
          </a:p>
          <a:p>
            <a:pPr marL="82296" indent="0">
              <a:buNone/>
            </a:pPr>
            <a:r>
              <a:rPr lang="cs-CZ" i="1" dirty="0" smtClean="0">
                <a:solidFill>
                  <a:schemeClr val="accent1">
                    <a:lumMod val="50000"/>
                  </a:schemeClr>
                </a:solidFill>
              </a:rPr>
              <a:t>Příležitost k využití části finančních náhrad od státu k přípravě na přechod </a:t>
            </a:r>
            <a:br>
              <a:rPr lang="cs-CZ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i="1" dirty="0" smtClean="0">
                <a:solidFill>
                  <a:schemeClr val="accent1">
                    <a:lumMod val="50000"/>
                  </a:schemeClr>
                </a:solidFill>
              </a:rPr>
              <a:t>k samofinancování církve. </a:t>
            </a:r>
          </a:p>
          <a:p>
            <a:pPr marL="82296" indent="0">
              <a:buNone/>
            </a:pPr>
            <a:endParaRPr lang="cs-CZ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Všeobecná upozornění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447800"/>
            <a:ext cx="7704856" cy="5293568"/>
          </a:xfrm>
        </p:spPr>
        <p:txBody>
          <a:bodyPr>
            <a:noAutofit/>
          </a:bodyPr>
          <a:lstStyle/>
          <a:p>
            <a:r>
              <a:rPr lang="cs-CZ" sz="2000" dirty="0" smtClean="0"/>
              <a:t>Období realizace: </a:t>
            </a:r>
            <a:r>
              <a:rPr lang="cs-CZ" sz="2000" dirty="0" smtClean="0">
                <a:solidFill>
                  <a:srgbClr val="7030A0"/>
                </a:solidFill>
              </a:rPr>
              <a:t>1.1. – 31.12.2018</a:t>
            </a:r>
          </a:p>
          <a:p>
            <a:r>
              <a:rPr lang="cs-CZ" sz="2000" dirty="0" smtClean="0"/>
              <a:t>V případě žádosti o podporu rozsáhlejšího projektu, definujte cíl dosažitelný v tomto období!</a:t>
            </a:r>
          </a:p>
          <a:p>
            <a:r>
              <a:rPr lang="cs-CZ" sz="2000" dirty="0" smtClean="0"/>
              <a:t>Popis cíle </a:t>
            </a:r>
            <a:r>
              <a:rPr lang="cs-CZ" sz="2000" dirty="0"/>
              <a:t>by </a:t>
            </a:r>
            <a:r>
              <a:rPr lang="cs-CZ" sz="2000" dirty="0" smtClean="0"/>
              <a:t>měl </a:t>
            </a:r>
            <a:r>
              <a:rPr lang="cs-CZ" sz="2000" dirty="0"/>
              <a:t>být </a:t>
            </a:r>
            <a:r>
              <a:rPr lang="cs-CZ" sz="2000" dirty="0" smtClean="0"/>
              <a:t>krátký </a:t>
            </a:r>
            <a:r>
              <a:rPr lang="cs-CZ" sz="2000" dirty="0"/>
              <a:t>a </a:t>
            </a:r>
            <a:r>
              <a:rPr lang="cs-CZ" sz="2000" dirty="0" smtClean="0"/>
              <a:t>výstižný, </a:t>
            </a:r>
            <a:r>
              <a:rPr lang="cs-CZ" sz="2000" dirty="0"/>
              <a:t>měl by obsahovat </a:t>
            </a:r>
            <a:r>
              <a:rPr lang="cs-CZ" sz="2000" dirty="0" smtClean="0"/>
              <a:t>reálné </a:t>
            </a:r>
            <a:r>
              <a:rPr lang="cs-CZ" sz="2000" dirty="0"/>
              <a:t>a </a:t>
            </a:r>
            <a:r>
              <a:rPr lang="cs-CZ" sz="2000" dirty="0" smtClean="0">
                <a:solidFill>
                  <a:srgbClr val="7030A0"/>
                </a:solidFill>
              </a:rPr>
              <a:t>ověřitelné výsledky</a:t>
            </a:r>
            <a:endParaRPr lang="cs-CZ" sz="2000" dirty="0">
              <a:solidFill>
                <a:srgbClr val="7030A0"/>
              </a:solidFill>
            </a:endParaRPr>
          </a:p>
          <a:p>
            <a:r>
              <a:rPr lang="cs-CZ" sz="2000" dirty="0" smtClean="0">
                <a:solidFill>
                  <a:srgbClr val="002060"/>
                </a:solidFill>
              </a:rPr>
              <a:t>Nezaměňovat cíl s metodou nebo prostředkem dosažení cíle!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Při popisu projektu věnujte pozornost hodnotícím kritériím!!!</a:t>
            </a:r>
          </a:p>
          <a:p>
            <a:r>
              <a:rPr lang="cs-CZ" sz="2000" dirty="0" smtClean="0"/>
              <a:t>Žadatel může podat v jednom období maximálně 3 žádosti různého zaměření (maximální příspěvek v tom případě je 500 tisíc. Kč)</a:t>
            </a:r>
          </a:p>
          <a:p>
            <a:r>
              <a:rPr lang="cs-CZ" sz="2000" dirty="0" smtClean="0"/>
              <a:t>Spoluúčast </a:t>
            </a:r>
            <a:r>
              <a:rPr lang="cs-CZ" sz="2000" dirty="0"/>
              <a:t>nejméně 10% celkových nákladů</a:t>
            </a:r>
          </a:p>
          <a:p>
            <a:r>
              <a:rPr lang="cs-CZ" sz="2000" dirty="0" smtClean="0"/>
              <a:t>Projekt může být spolufinancován i z dalších zdrojů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93876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Grantový systém ČCE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2400" dirty="0" smtClean="0"/>
              <a:t>Základní oblasti podpory:</a:t>
            </a:r>
            <a:br>
              <a:rPr lang="cs-CZ" sz="2400" dirty="0" smtClean="0"/>
            </a:br>
            <a:endParaRPr lang="cs-CZ" sz="2400" dirty="0" smtClean="0"/>
          </a:p>
          <a:p>
            <a:r>
              <a:rPr lang="cs-CZ" sz="2400" dirty="0" smtClean="0"/>
              <a:t>Budování sboru a misie</a:t>
            </a:r>
            <a:br>
              <a:rPr lang="cs-CZ" sz="2400" dirty="0" smtClean="0"/>
            </a:br>
            <a:r>
              <a:rPr lang="cs-CZ" sz="2000" i="1" dirty="0" smtClean="0"/>
              <a:t>ČCE podporuje rozvoj společenství sborů</a:t>
            </a:r>
            <a:br>
              <a:rPr lang="cs-CZ" sz="2000" i="1" dirty="0" smtClean="0"/>
            </a:br>
            <a:endParaRPr lang="cs-CZ" sz="2000" i="1" dirty="0" smtClean="0"/>
          </a:p>
          <a:p>
            <a:r>
              <a:rPr lang="cs-CZ" sz="2400" dirty="0" smtClean="0"/>
              <a:t>Výchova a vzdělávání</a:t>
            </a:r>
            <a:br>
              <a:rPr lang="cs-CZ" sz="2400" dirty="0" smtClean="0"/>
            </a:br>
            <a:r>
              <a:rPr lang="cs-CZ" sz="2000" i="1" dirty="0" smtClean="0"/>
              <a:t>ČCE vede lidi k víře v Ježíše Krista</a:t>
            </a:r>
            <a:br>
              <a:rPr lang="cs-CZ" sz="2000" i="1" dirty="0" smtClean="0"/>
            </a:br>
            <a:endParaRPr lang="cs-CZ" sz="2000" i="1" dirty="0"/>
          </a:p>
          <a:p>
            <a:r>
              <a:rPr lang="cs-CZ" sz="2400" dirty="0" smtClean="0"/>
              <a:t>Diakonická práce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000" i="1" dirty="0" smtClean="0"/>
              <a:t>ČCE pomáhá potřebným</a:t>
            </a:r>
            <a:endParaRPr lang="cs-CZ" sz="2000" i="1" dirty="0"/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17938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Grantový systém ČCE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54102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Zásady grantového systému</a:t>
            </a:r>
            <a:br>
              <a:rPr lang="cs-CZ" sz="2400" dirty="0" smtClean="0"/>
            </a:br>
            <a:r>
              <a:rPr lang="cs-CZ" sz="2000" i="1" dirty="0" smtClean="0"/>
              <a:t>schválilo 1. mimořádné zasedání 34. synodu v 11/2015</a:t>
            </a:r>
          </a:p>
          <a:p>
            <a:pPr>
              <a:spcAft>
                <a:spcPts val="1200"/>
              </a:spcAft>
            </a:pPr>
            <a:r>
              <a:rPr lang="cs-CZ" sz="2400" dirty="0" smtClean="0"/>
              <a:t>Pravidla grantového systému</a:t>
            </a:r>
            <a:br>
              <a:rPr lang="cs-CZ" sz="2400" dirty="0" smtClean="0"/>
            </a:br>
            <a:r>
              <a:rPr lang="cs-CZ" sz="2000" i="1" dirty="0"/>
              <a:t>schválilo </a:t>
            </a:r>
            <a:r>
              <a:rPr lang="cs-CZ" sz="2000" i="1" dirty="0" smtClean="0"/>
              <a:t>2. zasedání </a:t>
            </a:r>
            <a:r>
              <a:rPr lang="cs-CZ" sz="2000" i="1" dirty="0"/>
              <a:t>34. synodu v </a:t>
            </a:r>
            <a:r>
              <a:rPr lang="cs-CZ" sz="2000" i="1" dirty="0" smtClean="0"/>
              <a:t>5/2016</a:t>
            </a:r>
            <a:endParaRPr lang="cs-CZ" sz="2000" i="1" dirty="0"/>
          </a:p>
          <a:p>
            <a:pPr marL="82296" indent="0">
              <a:buNone/>
            </a:pPr>
            <a:r>
              <a:rPr lang="cs-CZ" sz="2000" i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cs-CZ" sz="2000" i="1" dirty="0" err="1" smtClean="0">
                <a:solidFill>
                  <a:schemeClr val="accent1">
                    <a:lumMod val="50000"/>
                  </a:schemeClr>
                </a:solidFill>
              </a:rPr>
              <a:t>DaRP</a:t>
            </a:r>
            <a:r>
              <a:rPr lang="cs-CZ" sz="20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000" i="1" dirty="0">
                <a:solidFill>
                  <a:schemeClr val="accent1">
                    <a:lumMod val="50000"/>
                  </a:schemeClr>
                </a:solidFill>
              </a:rPr>
              <a:t>– Diakonické a rozvojové </a:t>
            </a:r>
            <a:r>
              <a:rPr lang="cs-CZ" sz="2000" i="1" dirty="0" smtClean="0">
                <a:solidFill>
                  <a:schemeClr val="accent1">
                    <a:lumMod val="50000"/>
                  </a:schemeClr>
                </a:solidFill>
              </a:rPr>
              <a:t>projekty</a:t>
            </a:r>
          </a:p>
          <a:p>
            <a:r>
              <a:rPr lang="cs-CZ" sz="2000" dirty="0" smtClean="0"/>
              <a:t>18,5% z finančních náhrad na </a:t>
            </a:r>
            <a:r>
              <a:rPr lang="cs-CZ" sz="2000" dirty="0" err="1" smtClean="0"/>
              <a:t>DaRP</a:t>
            </a:r>
            <a:r>
              <a:rPr lang="cs-CZ" sz="2000" dirty="0" smtClean="0"/>
              <a:t> (81,5% je příjmem PF)</a:t>
            </a:r>
          </a:p>
          <a:p>
            <a:r>
              <a:rPr lang="cs-CZ" sz="2000" dirty="0" smtClean="0"/>
              <a:t>70% je rozdělováno prostřednictvím ČCE a 30% prostřednictvím Diakonie ČCE</a:t>
            </a:r>
          </a:p>
          <a:p>
            <a:r>
              <a:rPr lang="cs-CZ" sz="2000" dirty="0" smtClean="0"/>
              <a:t>Z prostředků určených pro ČCE je 1 mil. Kč rozdělován                 v seniorátech na „</a:t>
            </a:r>
            <a:r>
              <a:rPr lang="cs-CZ" sz="2000" dirty="0" err="1" smtClean="0"/>
              <a:t>mikroprojekty</a:t>
            </a:r>
            <a:r>
              <a:rPr lang="cs-CZ" sz="2000" dirty="0" smtClean="0"/>
              <a:t>“ podle pravidel seniorátů</a:t>
            </a:r>
          </a:p>
          <a:p>
            <a:r>
              <a:rPr lang="cs-CZ" sz="2000" dirty="0" smtClean="0"/>
              <a:t>0,5 mil. Kč po dobu schválenou synodem na běžící projekty</a:t>
            </a:r>
          </a:p>
        </p:txBody>
      </p:sp>
    </p:spTree>
    <p:extLst>
      <p:ext uri="{BB962C8B-B14F-4D97-AF65-F5344CB8AC3E}">
        <p14:creationId xmlns:p14="http://schemas.microsoft.com/office/powerpoint/2010/main" val="20020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Grantový systém ČCE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777197"/>
              </p:ext>
            </p:extLst>
          </p:nvPr>
        </p:nvGraphicFramePr>
        <p:xfrm>
          <a:off x="1259630" y="2049472"/>
          <a:ext cx="7498079" cy="389130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32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2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4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8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49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26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43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47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664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188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rok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u="none" strike="noStrike" dirty="0">
                          <a:effectLst/>
                        </a:rPr>
                        <a:t>počet splátek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vyplaceno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zůstatek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9"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 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inlační koeficient  rok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zůstatek k datu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8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2013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30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75 553 106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2 191 040 080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2012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3,3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1.1.2014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2 263 344 </a:t>
                      </a:r>
                      <a:r>
                        <a:rPr lang="cs-CZ" sz="1400" u="none" strike="noStrike" dirty="0" smtClean="0">
                          <a:effectLst/>
                        </a:rPr>
                        <a:t>403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8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2014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78 046 359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2 185 298 044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2013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1,4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1.1.2015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2 215 892 </a:t>
                      </a:r>
                      <a:r>
                        <a:rPr lang="cs-CZ" sz="1400" u="none" strike="noStrike" dirty="0" smtClean="0">
                          <a:effectLst/>
                        </a:rPr>
                        <a:t>217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8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2015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79 139 008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2 136 753 209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2014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0,4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1.1.2016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2 145 300 </a:t>
                      </a:r>
                      <a:r>
                        <a:rPr lang="cs-CZ" sz="1400" u="none" strike="noStrike" dirty="0" smtClean="0">
                          <a:effectLst/>
                        </a:rPr>
                        <a:t>222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88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2016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79 455 564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2 065 844 658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2015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0,3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1.1.2017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2 072 042 </a:t>
                      </a:r>
                      <a:r>
                        <a:rPr lang="cs-CZ" sz="1400" u="none" strike="noStrike" dirty="0" smtClean="0">
                          <a:effectLst/>
                        </a:rPr>
                        <a:t>192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88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2017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79 693 930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1 992 348 261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2016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0,7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1.1.2018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2 006 294 </a:t>
                      </a:r>
                      <a:r>
                        <a:rPr lang="cs-CZ" sz="1400" u="none" strike="noStrike" dirty="0" smtClean="0">
                          <a:effectLst/>
                        </a:rPr>
                        <a:t>699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88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2018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80 251 788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1 926 042 911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2017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0,4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1.1.2019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1 933 747 </a:t>
                      </a:r>
                      <a:r>
                        <a:rPr lang="cs-CZ" sz="1400" u="none" strike="noStrike" dirty="0" smtClean="0">
                          <a:effectLst/>
                        </a:rPr>
                        <a:t>083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188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2019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80 572 795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1 853 174 288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2018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0,4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1.1.2020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1 860 586 </a:t>
                      </a:r>
                      <a:r>
                        <a:rPr lang="cs-CZ" sz="1400" u="none" strike="noStrike" dirty="0" smtClean="0">
                          <a:effectLst/>
                        </a:rPr>
                        <a:t>985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88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2020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80 895 086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1 779 691 899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2019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0,4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1.1.2021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1 786 810 </a:t>
                      </a:r>
                      <a:r>
                        <a:rPr lang="cs-CZ" sz="1400" u="none" strike="noStrike" dirty="0" smtClean="0">
                          <a:effectLst/>
                        </a:rPr>
                        <a:t>666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1259631" y="6021288"/>
            <a:ext cx="74980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i="1" dirty="0" smtClean="0"/>
              <a:t>Poznámka: </a:t>
            </a:r>
            <a:r>
              <a:rPr lang="cs-CZ" sz="1600" b="1" i="1" dirty="0" smtClean="0"/>
              <a:t>Příspěvek na činnost </a:t>
            </a:r>
            <a:r>
              <a:rPr lang="cs-CZ" sz="1600" i="1" dirty="0" smtClean="0"/>
              <a:t>od státu končí v roce 2030 částkou 21 mil. Kč</a:t>
            </a:r>
          </a:p>
          <a:p>
            <a:r>
              <a:rPr lang="cs-CZ" sz="1600" i="1" dirty="0" smtClean="0"/>
              <a:t>(v roce 2015 byl téměř 83 mil. Kč)</a:t>
            </a:r>
            <a:endParaRPr lang="cs-CZ" sz="1600" i="1" dirty="0"/>
          </a:p>
        </p:txBody>
      </p:sp>
      <p:sp>
        <p:nvSpPr>
          <p:cNvPr id="6" name="Obdélník 5"/>
          <p:cNvSpPr/>
          <p:nvPr/>
        </p:nvSpPr>
        <p:spPr>
          <a:xfrm>
            <a:off x="1259630" y="1410285"/>
            <a:ext cx="74980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chemeClr val="accent6"/>
                </a:solidFill>
              </a:rPr>
              <a:t>Finanční náhrada </a:t>
            </a:r>
            <a:r>
              <a:rPr lang="cs-CZ" dirty="0" smtClean="0">
                <a:solidFill>
                  <a:schemeClr val="accent6"/>
                </a:solidFill>
              </a:rPr>
              <a:t>je prioritně určena k investování </a:t>
            </a:r>
            <a:r>
              <a:rPr lang="cs-CZ" dirty="0">
                <a:solidFill>
                  <a:schemeClr val="accent6"/>
                </a:solidFill>
              </a:rPr>
              <a:t>za účelem </a:t>
            </a:r>
            <a:r>
              <a:rPr lang="cs-CZ" dirty="0" smtClean="0">
                <a:solidFill>
                  <a:schemeClr val="accent6"/>
                </a:solidFill>
              </a:rPr>
              <a:t>zhodnocování prostředků (investiční fondy) a podpoře rozvojových aktivit</a:t>
            </a:r>
            <a:endParaRPr lang="cs-CZ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54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Grantový systém ČCE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868125"/>
              </p:ext>
            </p:extLst>
          </p:nvPr>
        </p:nvGraphicFramePr>
        <p:xfrm>
          <a:off x="1435100" y="2348880"/>
          <a:ext cx="7498588" cy="4149071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020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2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2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7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09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0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57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393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rok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podíl </a:t>
                      </a:r>
                      <a:r>
                        <a:rPr lang="cs-CZ" sz="1400" u="none" strike="noStrike" dirty="0" err="1">
                          <a:effectLst/>
                        </a:rPr>
                        <a:t>DaRP</a:t>
                      </a:r>
                      <a:r>
                        <a:rPr lang="cs-CZ" sz="1400" u="none" strike="noStrike" dirty="0">
                          <a:effectLst/>
                        </a:rPr>
                        <a:t> na roční splátce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rozdělení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podíl </a:t>
                      </a:r>
                      <a:r>
                        <a:rPr lang="cs-CZ" sz="1400" u="none" strike="noStrike" dirty="0" err="1">
                          <a:effectLst/>
                        </a:rPr>
                        <a:t>DaRP</a:t>
                      </a:r>
                      <a:r>
                        <a:rPr lang="cs-CZ" sz="1400" u="none" strike="noStrike" dirty="0">
                          <a:effectLst/>
                        </a:rPr>
                        <a:t> ČCE na roční splátce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59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ČCE (70%)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Diakonie (30%)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mikroprojekty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stávající projekty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err="1">
                          <a:effectLst/>
                        </a:rPr>
                        <a:t>Sola</a:t>
                      </a:r>
                      <a:r>
                        <a:rPr lang="cs-CZ" sz="1400" u="none" strike="noStrike" dirty="0">
                          <a:effectLst/>
                        </a:rPr>
                        <a:t> </a:t>
                      </a:r>
                      <a:r>
                        <a:rPr lang="cs-CZ" sz="1400" u="none" strike="noStrike" dirty="0" err="1">
                          <a:effectLst/>
                        </a:rPr>
                        <a:t>gratia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 err="1">
                          <a:effectLst/>
                        </a:rPr>
                        <a:t>DaRP</a:t>
                      </a:r>
                      <a:r>
                        <a:rPr lang="cs-CZ" sz="1400" b="1" u="none" strike="noStrike" dirty="0">
                          <a:effectLst/>
                        </a:rPr>
                        <a:t> ČCE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37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smtClean="0">
                          <a:effectLst/>
                        </a:rPr>
                        <a:t>2013</a:t>
                      </a:r>
                    </a:p>
                    <a:p>
                      <a:pPr algn="ctr" fontAlgn="b"/>
                      <a:r>
                        <a:rPr lang="cs-CZ" sz="1400" u="none" strike="noStrike" dirty="0" smtClean="0">
                          <a:effectLst/>
                        </a:rPr>
                        <a:t> </a:t>
                      </a:r>
                      <a:r>
                        <a:rPr lang="cs-CZ" sz="1400" u="none" strike="noStrike" dirty="0">
                          <a:effectLst/>
                        </a:rPr>
                        <a:t>v r. 2014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 smtClean="0">
                          <a:effectLst/>
                        </a:rPr>
                        <a:t>0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0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 smtClean="0">
                          <a:effectLst/>
                        </a:rPr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 smtClean="0">
                          <a:effectLst/>
                        </a:rPr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 smtClean="0">
                          <a:effectLst/>
                        </a:rPr>
                        <a:t>0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37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smtClean="0">
                          <a:effectLst/>
                        </a:rPr>
                        <a:t>2014</a:t>
                      </a:r>
                    </a:p>
                    <a:p>
                      <a:pPr algn="ctr" fontAlgn="b"/>
                      <a:r>
                        <a:rPr lang="cs-CZ" sz="1400" u="none" strike="noStrike" dirty="0" smtClean="0">
                          <a:effectLst/>
                        </a:rPr>
                        <a:t>v </a:t>
                      </a:r>
                      <a:r>
                        <a:rPr lang="cs-CZ" sz="1400" u="none" strike="noStrike" dirty="0">
                          <a:effectLst/>
                        </a:rPr>
                        <a:t>r. 2015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 smtClean="0">
                          <a:effectLst/>
                        </a:rPr>
                        <a:t>0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 smtClean="0">
                          <a:effectLst/>
                        </a:rPr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smtClean="0">
                          <a:effectLst/>
                        </a:rPr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 smtClean="0">
                          <a:effectLst/>
                        </a:rPr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 smtClean="0">
                          <a:effectLst/>
                        </a:rPr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 smtClean="0">
                          <a:effectLst/>
                        </a:rPr>
                        <a:t>0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37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smtClean="0">
                          <a:effectLst/>
                        </a:rPr>
                        <a:t>2015</a:t>
                      </a:r>
                    </a:p>
                    <a:p>
                      <a:pPr algn="ctr" fontAlgn="b"/>
                      <a:r>
                        <a:rPr lang="cs-CZ" sz="1400" u="none" strike="noStrike" dirty="0" smtClean="0">
                          <a:effectLst/>
                        </a:rPr>
                        <a:t>v </a:t>
                      </a:r>
                      <a:r>
                        <a:rPr lang="cs-CZ" sz="1400" u="none" strike="noStrike" dirty="0">
                          <a:effectLst/>
                        </a:rPr>
                        <a:t>r. 2016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14 640 716 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10 248 </a:t>
                      </a:r>
                      <a:r>
                        <a:rPr lang="cs-CZ" sz="1400" u="none" strike="noStrike" dirty="0" smtClean="0">
                          <a:effectLst/>
                        </a:rPr>
                        <a:t>502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4 392 </a:t>
                      </a:r>
                      <a:r>
                        <a:rPr lang="cs-CZ" sz="1400" u="none" strike="noStrike" dirty="0" smtClean="0">
                          <a:effectLst/>
                        </a:rPr>
                        <a:t>215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 smtClean="0">
                          <a:effectLst/>
                        </a:rPr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 smtClean="0">
                          <a:effectLst/>
                        </a:rPr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 smtClean="0">
                          <a:effectLst/>
                        </a:rPr>
                        <a:t>0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37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smtClean="0">
                          <a:effectLst/>
                        </a:rPr>
                        <a:t>2016</a:t>
                      </a:r>
                    </a:p>
                    <a:p>
                      <a:pPr algn="ctr" fontAlgn="b"/>
                      <a:r>
                        <a:rPr lang="cs-CZ" sz="1400" u="none" strike="noStrike" dirty="0" smtClean="0">
                          <a:effectLst/>
                        </a:rPr>
                        <a:t>v </a:t>
                      </a:r>
                      <a:r>
                        <a:rPr lang="cs-CZ" sz="1400" u="none" strike="noStrike" dirty="0">
                          <a:effectLst/>
                        </a:rPr>
                        <a:t>r. 2017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14 699 279 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10 289 </a:t>
                      </a:r>
                      <a:r>
                        <a:rPr lang="cs-CZ" sz="1400" u="none" strike="noStrike" dirty="0" smtClean="0">
                          <a:effectLst/>
                        </a:rPr>
                        <a:t>496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4 409 </a:t>
                      </a:r>
                      <a:r>
                        <a:rPr lang="cs-CZ" sz="1400" u="none" strike="noStrike" dirty="0" smtClean="0">
                          <a:effectLst/>
                        </a:rPr>
                        <a:t>784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1 000 </a:t>
                      </a:r>
                      <a:r>
                        <a:rPr lang="cs-CZ" sz="1400" u="none" strike="noStrike" dirty="0" smtClean="0">
                          <a:effectLst/>
                        </a:rPr>
                        <a:t>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500 </a:t>
                      </a:r>
                      <a:r>
                        <a:rPr lang="cs-CZ" sz="1400" u="none" strike="noStrike" dirty="0" smtClean="0">
                          <a:effectLst/>
                        </a:rPr>
                        <a:t>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3 000 </a:t>
                      </a:r>
                      <a:r>
                        <a:rPr lang="cs-CZ" sz="1400" u="none" strike="noStrike" dirty="0" smtClean="0">
                          <a:effectLst/>
                        </a:rPr>
                        <a:t>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effectLst/>
                        </a:rPr>
                        <a:t>5 789 </a:t>
                      </a:r>
                      <a:r>
                        <a:rPr lang="cs-CZ" sz="1400" b="1" u="none" strike="noStrike" dirty="0" smtClean="0">
                          <a:effectLst/>
                        </a:rPr>
                        <a:t>496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937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smtClean="0">
                          <a:effectLst/>
                        </a:rPr>
                        <a:t>2017</a:t>
                      </a:r>
                    </a:p>
                    <a:p>
                      <a:pPr algn="ctr" fontAlgn="b"/>
                      <a:r>
                        <a:rPr lang="cs-CZ" sz="1400" u="none" strike="noStrike" dirty="0" smtClean="0">
                          <a:effectLst/>
                        </a:rPr>
                        <a:t>v </a:t>
                      </a:r>
                      <a:r>
                        <a:rPr lang="cs-CZ" sz="1400" u="none" strike="noStrike" dirty="0">
                          <a:effectLst/>
                        </a:rPr>
                        <a:t>r. 2018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14 743 377 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10 320 </a:t>
                      </a:r>
                      <a:r>
                        <a:rPr lang="cs-CZ" sz="1400" u="none" strike="noStrike" dirty="0" smtClean="0">
                          <a:effectLst/>
                        </a:rPr>
                        <a:t>364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4 423 </a:t>
                      </a:r>
                      <a:r>
                        <a:rPr lang="cs-CZ" sz="1400" u="none" strike="noStrike" dirty="0" smtClean="0">
                          <a:effectLst/>
                        </a:rPr>
                        <a:t>013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1 000 </a:t>
                      </a:r>
                      <a:r>
                        <a:rPr lang="cs-CZ" sz="1400" u="none" strike="noStrike" dirty="0" smtClean="0">
                          <a:effectLst/>
                        </a:rPr>
                        <a:t>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500 </a:t>
                      </a:r>
                      <a:r>
                        <a:rPr lang="cs-CZ" sz="1400" u="none" strike="noStrike" dirty="0" smtClean="0">
                          <a:effectLst/>
                        </a:rPr>
                        <a:t>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 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effectLst/>
                        </a:rPr>
                        <a:t>8 820 </a:t>
                      </a:r>
                      <a:r>
                        <a:rPr lang="cs-CZ" sz="1400" b="1" u="none" strike="noStrike" dirty="0" smtClean="0">
                          <a:effectLst/>
                        </a:rPr>
                        <a:t>364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937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smtClean="0">
                          <a:effectLst/>
                        </a:rPr>
                        <a:t>2018</a:t>
                      </a:r>
                    </a:p>
                    <a:p>
                      <a:pPr algn="ctr" fontAlgn="b"/>
                      <a:r>
                        <a:rPr lang="cs-CZ" sz="1400" u="none" strike="noStrike" dirty="0" smtClean="0">
                          <a:effectLst/>
                        </a:rPr>
                        <a:t>v </a:t>
                      </a:r>
                      <a:r>
                        <a:rPr lang="cs-CZ" sz="1400" u="none" strike="noStrike" dirty="0">
                          <a:effectLst/>
                        </a:rPr>
                        <a:t>r. 2019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14 846 581 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10 392 </a:t>
                      </a:r>
                      <a:r>
                        <a:rPr lang="cs-CZ" sz="1400" u="none" strike="noStrike" dirty="0" smtClean="0">
                          <a:effectLst/>
                        </a:rPr>
                        <a:t>607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4 453 </a:t>
                      </a:r>
                      <a:r>
                        <a:rPr lang="cs-CZ" sz="1400" u="none" strike="noStrike" dirty="0" smtClean="0">
                          <a:effectLst/>
                        </a:rPr>
                        <a:t>974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1 000 </a:t>
                      </a:r>
                      <a:r>
                        <a:rPr lang="cs-CZ" sz="1400" u="none" strike="noStrike" dirty="0" smtClean="0">
                          <a:effectLst/>
                        </a:rPr>
                        <a:t>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500 </a:t>
                      </a:r>
                      <a:r>
                        <a:rPr lang="cs-CZ" sz="1400" u="none" strike="noStrike" dirty="0" smtClean="0">
                          <a:effectLst/>
                        </a:rPr>
                        <a:t>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effectLst/>
                        </a:rPr>
                        <a:t>8 892 </a:t>
                      </a:r>
                      <a:r>
                        <a:rPr lang="cs-CZ" sz="1400" b="1" u="none" strike="noStrike" dirty="0" smtClean="0">
                          <a:effectLst/>
                        </a:rPr>
                        <a:t>607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937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smtClean="0">
                          <a:effectLst/>
                        </a:rPr>
                        <a:t>2019</a:t>
                      </a:r>
                    </a:p>
                    <a:p>
                      <a:pPr algn="ctr" fontAlgn="b"/>
                      <a:r>
                        <a:rPr lang="cs-CZ" sz="1400" u="none" strike="noStrike" dirty="0" smtClean="0">
                          <a:effectLst/>
                        </a:rPr>
                        <a:t>v </a:t>
                      </a:r>
                      <a:r>
                        <a:rPr lang="cs-CZ" sz="1400" u="none" strike="noStrike" dirty="0">
                          <a:effectLst/>
                        </a:rPr>
                        <a:t>r. 2020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14 905 967 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10 434 </a:t>
                      </a:r>
                      <a:r>
                        <a:rPr lang="cs-CZ" sz="1400" u="none" strike="noStrike" dirty="0" smtClean="0">
                          <a:effectLst/>
                        </a:rPr>
                        <a:t>177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4 471 </a:t>
                      </a:r>
                      <a:r>
                        <a:rPr lang="cs-CZ" sz="1400" u="none" strike="noStrike" dirty="0" smtClean="0">
                          <a:effectLst/>
                        </a:rPr>
                        <a:t>790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1 000 </a:t>
                      </a:r>
                      <a:r>
                        <a:rPr lang="cs-CZ" sz="1400" u="none" strike="noStrike" dirty="0" smtClean="0">
                          <a:effectLst/>
                        </a:rPr>
                        <a:t>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500 </a:t>
                      </a:r>
                      <a:r>
                        <a:rPr lang="cs-CZ" sz="1400" u="none" strike="noStrike" dirty="0" smtClean="0">
                          <a:effectLst/>
                        </a:rPr>
                        <a:t>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effectLst/>
                        </a:rPr>
                        <a:t>8 934 </a:t>
                      </a:r>
                      <a:r>
                        <a:rPr lang="cs-CZ" sz="1400" b="1" u="none" strike="noStrike" dirty="0" smtClean="0">
                          <a:effectLst/>
                        </a:rPr>
                        <a:t>177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937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smtClean="0">
                          <a:effectLst/>
                        </a:rPr>
                        <a:t>2020</a:t>
                      </a:r>
                    </a:p>
                    <a:p>
                      <a:pPr algn="ctr" fontAlgn="b"/>
                      <a:r>
                        <a:rPr lang="cs-CZ" sz="1400" u="none" strike="noStrike" dirty="0" smtClean="0">
                          <a:effectLst/>
                        </a:rPr>
                        <a:t>v </a:t>
                      </a:r>
                      <a:r>
                        <a:rPr lang="cs-CZ" sz="1400" u="none" strike="noStrike" dirty="0">
                          <a:effectLst/>
                        </a:rPr>
                        <a:t>r. 2021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14 965 591 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10 475 </a:t>
                      </a:r>
                      <a:r>
                        <a:rPr lang="cs-CZ" sz="1400" u="none" strike="noStrike" dirty="0" smtClean="0">
                          <a:effectLst/>
                        </a:rPr>
                        <a:t>914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4 489 </a:t>
                      </a:r>
                      <a:r>
                        <a:rPr lang="cs-CZ" sz="1400" u="none" strike="noStrike" dirty="0" smtClean="0">
                          <a:effectLst/>
                        </a:rPr>
                        <a:t>677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1 000 </a:t>
                      </a:r>
                      <a:r>
                        <a:rPr lang="cs-CZ" sz="1400" u="none" strike="noStrike" dirty="0" smtClean="0">
                          <a:effectLst/>
                        </a:rPr>
                        <a:t>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500 </a:t>
                      </a:r>
                      <a:r>
                        <a:rPr lang="cs-CZ" sz="1400" u="none" strike="noStrike" dirty="0" smtClean="0">
                          <a:effectLst/>
                        </a:rPr>
                        <a:t>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effectLst/>
                        </a:rPr>
                        <a:t>8 975 </a:t>
                      </a:r>
                      <a:r>
                        <a:rPr lang="cs-CZ" sz="1400" b="1" u="none" strike="noStrike" dirty="0" smtClean="0">
                          <a:effectLst/>
                        </a:rPr>
                        <a:t>914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3" marR="6793" marT="679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1588923" y="1651908"/>
            <a:ext cx="54362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cs-CZ" sz="2000" dirty="0" smtClean="0">
                <a:solidFill>
                  <a:schemeClr val="accent6"/>
                </a:solidFill>
              </a:rPr>
              <a:t>Podíl </a:t>
            </a:r>
            <a:r>
              <a:rPr lang="cs-CZ" sz="2000" dirty="0" err="1">
                <a:solidFill>
                  <a:schemeClr val="accent6"/>
                </a:solidFill>
              </a:rPr>
              <a:t>DaRP</a:t>
            </a:r>
            <a:r>
              <a:rPr lang="cs-CZ" sz="2000" dirty="0">
                <a:solidFill>
                  <a:schemeClr val="accent6"/>
                </a:solidFill>
              </a:rPr>
              <a:t> </a:t>
            </a:r>
            <a:r>
              <a:rPr lang="cs-CZ" sz="2000" dirty="0" smtClean="0">
                <a:solidFill>
                  <a:schemeClr val="accent6"/>
                </a:solidFill>
              </a:rPr>
              <a:t>na </a:t>
            </a:r>
            <a:r>
              <a:rPr lang="cs-CZ" sz="2000" dirty="0">
                <a:solidFill>
                  <a:schemeClr val="accent6"/>
                </a:solidFill>
              </a:rPr>
              <a:t>roční </a:t>
            </a:r>
            <a:r>
              <a:rPr lang="cs-CZ" sz="2000" dirty="0" smtClean="0">
                <a:solidFill>
                  <a:schemeClr val="accent6"/>
                </a:solidFill>
              </a:rPr>
              <a:t>splátce finanční náhrady</a:t>
            </a:r>
            <a:endParaRPr lang="cs-CZ" sz="2000" dirty="0">
              <a:solidFill>
                <a:schemeClr val="accent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10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Grantový systém ČCE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r>
              <a:rPr lang="cs-CZ" sz="1800" b="1" dirty="0" smtClean="0">
                <a:solidFill>
                  <a:srgbClr val="7030A0"/>
                </a:solidFill>
              </a:rPr>
              <a:t>Prioritou </a:t>
            </a:r>
            <a:r>
              <a:rPr lang="cs-CZ" sz="1800" b="1" dirty="0">
                <a:solidFill>
                  <a:srgbClr val="7030A0"/>
                </a:solidFill>
              </a:rPr>
              <a:t>je podpora </a:t>
            </a:r>
            <a:r>
              <a:rPr lang="cs-CZ" sz="1800" b="1" dirty="0" smtClean="0">
                <a:solidFill>
                  <a:srgbClr val="7030A0"/>
                </a:solidFill>
              </a:rPr>
              <a:t>nových činností ve sborech, </a:t>
            </a:r>
            <a:r>
              <a:rPr lang="cs-CZ" sz="1800" b="1" dirty="0">
                <a:solidFill>
                  <a:srgbClr val="7030A0"/>
                </a:solidFill>
              </a:rPr>
              <a:t>ne stavebních aktivit!</a:t>
            </a:r>
          </a:p>
          <a:p>
            <a:r>
              <a:rPr lang="cs-CZ" sz="1800" dirty="0" smtClean="0"/>
              <a:t>Úroveň rozsahu a administrativní složitosti projektů je </a:t>
            </a:r>
            <a:r>
              <a:rPr lang="cs-CZ" sz="1800" dirty="0" smtClean="0">
                <a:solidFill>
                  <a:srgbClr val="FF0000"/>
                </a:solidFill>
              </a:rPr>
              <a:t>použitelná / schůdná / únosná </a:t>
            </a:r>
            <a:r>
              <a:rPr lang="cs-CZ" sz="1800" dirty="0" smtClean="0"/>
              <a:t>pro žadatele i s menší nebo žádnou zkušeností s regionálními nebo jinými dotacemi.</a:t>
            </a:r>
          </a:p>
          <a:p>
            <a:r>
              <a:rPr lang="cs-CZ" sz="1800" dirty="0" smtClean="0">
                <a:solidFill>
                  <a:schemeClr val="accent6"/>
                </a:solidFill>
              </a:rPr>
              <a:t>Ve srovnání s prvním rokem grantového systému došlo k úpravám výzev, doplnění hodnotících kritérií a jsou nové formuláře žádostí.</a:t>
            </a:r>
          </a:p>
          <a:p>
            <a:r>
              <a:rPr lang="cs-CZ" sz="1800" b="1" dirty="0" smtClean="0"/>
              <a:t>Nové pokyny k vyplňování žádostí</a:t>
            </a:r>
          </a:p>
          <a:p>
            <a:r>
              <a:rPr lang="cs-CZ" sz="1800" dirty="0" smtClean="0">
                <a:solidFill>
                  <a:srgbClr val="7030A0"/>
                </a:solidFill>
              </a:rPr>
              <a:t>Vzhledem k tomu, že grantový systém je stále na začátku, budeme vděčni za všechny kladné i záporné zkušenosti a připomínky.</a:t>
            </a:r>
          </a:p>
        </p:txBody>
      </p:sp>
    </p:spTree>
    <p:extLst>
      <p:ext uri="{BB962C8B-B14F-4D97-AF65-F5344CB8AC3E}">
        <p14:creationId xmlns:p14="http://schemas.microsoft.com/office/powerpoint/2010/main" val="469354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Grantový systém ČCE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4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cs-CZ" sz="1600" b="1" dirty="0" smtClean="0">
                <a:solidFill>
                  <a:schemeClr val="accent6">
                    <a:lumMod val="50000"/>
                  </a:schemeClr>
                </a:solidFill>
              </a:rPr>
              <a:t>Pravidla grantového systému</a:t>
            </a:r>
          </a:p>
          <a:p>
            <a:r>
              <a:rPr lang="cs-CZ" sz="1800" dirty="0" smtClean="0"/>
              <a:t>Oprávnění žadatelé (čl. 4)</a:t>
            </a:r>
            <a:br>
              <a:rPr lang="cs-CZ" sz="1800" dirty="0" smtClean="0"/>
            </a:br>
            <a:r>
              <a:rPr lang="cs-CZ" sz="1800" i="1" dirty="0" smtClean="0"/>
              <a:t>kterýkoli sbor, nebo jiná právnická osoba ve spolupráci s některým sborem – </a:t>
            </a:r>
            <a:r>
              <a:rPr lang="cs-CZ" sz="1800" dirty="0" smtClean="0">
                <a:solidFill>
                  <a:schemeClr val="accent6"/>
                </a:solidFill>
              </a:rPr>
              <a:t>organizační jednotka </a:t>
            </a:r>
            <a:r>
              <a:rPr lang="cs-CZ" sz="1800" dirty="0">
                <a:solidFill>
                  <a:schemeClr val="accent6"/>
                </a:solidFill>
              </a:rPr>
              <a:t>Diakonie ČCE, školská právnická osoba, jejímž zřizovatelem je sbor ČCE nebo </a:t>
            </a:r>
            <a:r>
              <a:rPr lang="cs-CZ" sz="1800" dirty="0" smtClean="0">
                <a:solidFill>
                  <a:schemeClr val="accent6"/>
                </a:solidFill>
              </a:rPr>
              <a:t>i </a:t>
            </a:r>
            <a:r>
              <a:rPr lang="cs-CZ" sz="1800" dirty="0">
                <a:solidFill>
                  <a:schemeClr val="accent6"/>
                </a:solidFill>
              </a:rPr>
              <a:t>jiná nestátní nezisková </a:t>
            </a:r>
            <a:r>
              <a:rPr lang="cs-CZ" sz="1800" dirty="0" smtClean="0">
                <a:solidFill>
                  <a:schemeClr val="accent6"/>
                </a:solidFill>
              </a:rPr>
              <a:t>organizace</a:t>
            </a:r>
            <a:endParaRPr lang="cs-CZ" sz="1800" i="1" dirty="0">
              <a:solidFill>
                <a:schemeClr val="accent6"/>
              </a:solidFill>
            </a:endParaRPr>
          </a:p>
          <a:p>
            <a:r>
              <a:rPr lang="cs-CZ" sz="1800" dirty="0" smtClean="0"/>
              <a:t>Podmínky a průběh projednání (čl. 5)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i="1" dirty="0" smtClean="0"/>
              <a:t>může být stanovena doba udržitelnosti; o přiznání podpory na projekt rozhoduje synodní rada, ne grantová komise</a:t>
            </a:r>
          </a:p>
          <a:p>
            <a:r>
              <a:rPr lang="cs-CZ" sz="1800" dirty="0" smtClean="0"/>
              <a:t>Průběh </a:t>
            </a:r>
            <a:r>
              <a:rPr lang="cs-CZ" sz="1800" dirty="0"/>
              <a:t>financování (čl. </a:t>
            </a:r>
            <a:r>
              <a:rPr lang="cs-CZ" sz="1800" dirty="0" smtClean="0"/>
              <a:t>6)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i="1" dirty="0" smtClean="0"/>
              <a:t>na základě uzavřené smlouvy; možnost uplatňování sankcí v případě nedodržení smluvních podmínek</a:t>
            </a: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2981698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Granty ČCE na rok 2017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268760"/>
            <a:ext cx="7498080" cy="5256584"/>
          </a:xfrm>
        </p:spPr>
        <p:txBody>
          <a:bodyPr>
            <a:noAutofit/>
          </a:bodyPr>
          <a:lstStyle/>
          <a:p>
            <a:r>
              <a:rPr lang="cs-CZ" sz="2400" kern="1200" dirty="0" smtClean="0">
                <a:solidFill>
                  <a:schemeClr val="tx1"/>
                </a:solidFill>
              </a:rPr>
              <a:t>Bylo určeno 4 750 tis. Kč v rámci 3 výzev</a:t>
            </a:r>
          </a:p>
          <a:p>
            <a:r>
              <a:rPr lang="cs-CZ" sz="2400" dirty="0" smtClean="0"/>
              <a:t>Přišlo 59 žádostí v celkové výši 7 787 tis. Kč</a:t>
            </a:r>
          </a:p>
          <a:p>
            <a:r>
              <a:rPr lang="cs-CZ" sz="2400" dirty="0" smtClean="0"/>
              <a:t>Schváleno 44 projektů</a:t>
            </a:r>
          </a:p>
          <a:p>
            <a:r>
              <a:rPr lang="cs-CZ" sz="2400" dirty="0" smtClean="0"/>
              <a:t>Rozpočet krácen u 13 schválených projektů</a:t>
            </a:r>
          </a:p>
          <a:p>
            <a:r>
              <a:rPr lang="cs-CZ" sz="2400" dirty="0" smtClean="0"/>
              <a:t>Přiděleno bylo 4 670 tis. Kč</a:t>
            </a:r>
          </a:p>
          <a:p>
            <a:r>
              <a:rPr lang="cs-CZ" sz="2400" dirty="0" smtClean="0"/>
              <a:t>Nevyčerpané prostředky se převádí do roku 2018</a:t>
            </a:r>
          </a:p>
          <a:p>
            <a:endParaRPr lang="cs-CZ" sz="2400" dirty="0"/>
          </a:p>
          <a:p>
            <a:r>
              <a:rPr lang="cs-CZ" sz="2400" dirty="0" smtClean="0">
                <a:solidFill>
                  <a:srgbClr val="002060"/>
                </a:solidFill>
              </a:rPr>
              <a:t>Rozložení přidělených prostředků:</a:t>
            </a:r>
          </a:p>
          <a:p>
            <a:pPr marL="82296" indent="0">
              <a:buNone/>
            </a:pPr>
            <a:r>
              <a:rPr lang="cs-CZ" sz="2400" dirty="0" smtClean="0"/>
              <a:t>Rozvoj sborů, výchova a vzdělávání (3 167 tis. Kč)</a:t>
            </a:r>
          </a:p>
          <a:p>
            <a:pPr marL="82296" indent="0">
              <a:buNone/>
            </a:pPr>
            <a:r>
              <a:rPr lang="cs-CZ" sz="2400" dirty="0" smtClean="0"/>
              <a:t>Diakonická práce (1 326 </a:t>
            </a:r>
            <a:r>
              <a:rPr lang="cs-CZ" sz="2400" dirty="0"/>
              <a:t>tis. Kč)</a:t>
            </a:r>
            <a:endParaRPr lang="cs-CZ" sz="2400" dirty="0" smtClean="0"/>
          </a:p>
          <a:p>
            <a:pPr marL="82296" indent="0">
              <a:buNone/>
            </a:pPr>
            <a:r>
              <a:rPr lang="cs-CZ" sz="2400" dirty="0"/>
              <a:t>Evangelické tábory </a:t>
            </a:r>
            <a:r>
              <a:rPr lang="cs-CZ" sz="2400" dirty="0" smtClean="0"/>
              <a:t>(178 </a:t>
            </a:r>
            <a:r>
              <a:rPr lang="cs-CZ" sz="2400" dirty="0"/>
              <a:t>tis. Kč)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B80878F-5308-4F84-9C07-20F7937C45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Školicí prezentace Obecná</Template>
  <TotalTime>0</TotalTime>
  <Words>1371</Words>
  <Application>Microsoft Office PowerPoint</Application>
  <PresentationFormat>Předvádění na obrazovce (4:3)</PresentationFormat>
  <Paragraphs>333</Paragraphs>
  <Slides>20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Calibri</vt:lpstr>
      <vt:lpstr>Gill Sans MT</vt:lpstr>
      <vt:lpstr>Verdana</vt:lpstr>
      <vt:lpstr>Wingdings 2</vt:lpstr>
      <vt:lpstr>Slunovrat</vt:lpstr>
      <vt:lpstr>Program školení  24. 6. 2017 Brno     27. 6. 2017 Praha</vt:lpstr>
      <vt:lpstr>Grantový systém ČCE</vt:lpstr>
      <vt:lpstr>Grantový systém ČCE</vt:lpstr>
      <vt:lpstr>Grantový systém ČCE</vt:lpstr>
      <vt:lpstr>Grantový systém ČCE</vt:lpstr>
      <vt:lpstr>Grantový systém ČCE</vt:lpstr>
      <vt:lpstr>Grantový systém ČCE</vt:lpstr>
      <vt:lpstr>Grantový systém ČCE</vt:lpstr>
      <vt:lpstr>Granty ČCE na rok 2017</vt:lpstr>
      <vt:lpstr>Granty ČCE na rok 2017</vt:lpstr>
      <vt:lpstr>Granty ČCE</vt:lpstr>
      <vt:lpstr>Granty ČCE na rok 2018</vt:lpstr>
      <vt:lpstr>Výzva 1 Rozvoj sborů, výchova a vzdělávání </vt:lpstr>
      <vt:lpstr>Výzva 2 Diakonická práce </vt:lpstr>
      <vt:lpstr>Výzva 3 Evangelické tábory  pro děti a mládež </vt:lpstr>
      <vt:lpstr>Pokyny k vyplnění žádosti</vt:lpstr>
      <vt:lpstr>Uznatelné náklady</vt:lpstr>
      <vt:lpstr>Hodnotící kritéria</vt:lpstr>
      <vt:lpstr>Všeobecná upozornění</vt:lpstr>
      <vt:lpstr>Všeobecná upozornění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2016-08-25T07:47:15Z</dcterms:created>
  <dcterms:modified xsi:type="dcterms:W3CDTF">2017-06-28T13:04:57Z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